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24"/>
  </p:notesMasterIdLst>
  <p:sldIdLst>
    <p:sldId id="256" r:id="rId2"/>
    <p:sldId id="277" r:id="rId3"/>
    <p:sldId id="261" r:id="rId4"/>
    <p:sldId id="259" r:id="rId5"/>
    <p:sldId id="262" r:id="rId6"/>
    <p:sldId id="264" r:id="rId7"/>
    <p:sldId id="263" r:id="rId8"/>
    <p:sldId id="265" r:id="rId9"/>
    <p:sldId id="268" r:id="rId10"/>
    <p:sldId id="267" r:id="rId11"/>
    <p:sldId id="270" r:id="rId12"/>
    <p:sldId id="271" r:id="rId13"/>
    <p:sldId id="266" r:id="rId14"/>
    <p:sldId id="275" r:id="rId15"/>
    <p:sldId id="274" r:id="rId16"/>
    <p:sldId id="273" r:id="rId17"/>
    <p:sldId id="278" r:id="rId18"/>
    <p:sldId id="279" r:id="rId19"/>
    <p:sldId id="276" r:id="rId20"/>
    <p:sldId id="272" r:id="rId21"/>
    <p:sldId id="280" r:id="rId22"/>
    <p:sldId id="281"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617" autoAdjust="0"/>
    <p:restoredTop sz="94660"/>
  </p:normalViewPr>
  <p:slideViewPr>
    <p:cSldViewPr>
      <p:cViewPr varScale="1">
        <p:scale>
          <a:sx n="78" d="100"/>
          <a:sy n="78" d="100"/>
        </p:scale>
        <p:origin x="-96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B88CC4-F575-45D1-A37C-8465EBDBBF4C}" type="datetimeFigureOut">
              <a:rPr lang="ru-RU" smtClean="0"/>
              <a:pPr/>
              <a:t>10.04.2016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683791-1A5B-426D-91E6-7694880C5DD4}"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F683791-1A5B-426D-91E6-7694880C5DD4}" type="slidenum">
              <a:rPr lang="ru-RU" smtClean="0"/>
              <a:pPr/>
              <a:t>21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B4C71EC6-210F-42DE-9C53-41977AD35B3D}" type="datetimeFigureOut">
              <a:rPr lang="ru-RU" smtClean="0"/>
              <a:pPr/>
              <a:t>10.04.2016</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10.04.2016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10.04.2016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4C71EC6-210F-42DE-9C53-41977AD35B3D}" type="datetimeFigureOut">
              <a:rPr lang="ru-RU" smtClean="0"/>
              <a:pPr/>
              <a:t>10.04.2016</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B4C71EC6-210F-42DE-9C53-41977AD35B3D}" type="datetimeFigureOut">
              <a:rPr lang="ru-RU" smtClean="0"/>
              <a:pPr/>
              <a:t>10.04.2016</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B19B0651-EE4F-4900-A07F-96A6BFA9D0F0}"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B4C71EC6-210F-42DE-9C53-41977AD35B3D}" type="datetimeFigureOut">
              <a:rPr lang="ru-RU" smtClean="0"/>
              <a:pPr/>
              <a:t>10.04.2016</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B4C71EC6-210F-42DE-9C53-41977AD35B3D}" type="datetimeFigureOut">
              <a:rPr lang="ru-RU" smtClean="0"/>
              <a:pPr/>
              <a:t>10.04.2016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B19B0651-EE4F-4900-A07F-96A6BFA9D0F0}"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B4C71EC6-210F-42DE-9C53-41977AD35B3D}" type="datetimeFigureOut">
              <a:rPr lang="ru-RU" smtClean="0"/>
              <a:pPr/>
              <a:t>10.04.2016</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pPr/>
              <a:t>10.04.2016</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4C71EC6-210F-42DE-9C53-41977AD35B3D}" type="datetimeFigureOut">
              <a:rPr lang="ru-RU" smtClean="0"/>
              <a:pPr/>
              <a:t>10.04.2016</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B4C71EC6-210F-42DE-9C53-41977AD35B3D}" type="datetimeFigureOut">
              <a:rPr lang="ru-RU" smtClean="0"/>
              <a:pPr/>
              <a:t>10.04.2016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19B0651-EE4F-4900-A07F-96A6BFA9D0F0}"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4C71EC6-210F-42DE-9C53-41977AD35B3D}" type="datetimeFigureOut">
              <a:rPr lang="ru-RU" smtClean="0"/>
              <a:pPr/>
              <a:t>10.04.2016</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19B0651-EE4F-4900-A07F-96A6BFA9D0F0}"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539552" y="1"/>
            <a:ext cx="8458200" cy="1714488"/>
          </a:xfrm>
        </p:spPr>
        <p:txBody>
          <a:bodyPr>
            <a:normAutofit fontScale="90000"/>
          </a:bodyPr>
          <a:lstStyle/>
          <a:p>
            <a:pPr algn="ctr"/>
            <a:r>
              <a:rPr lang="ru-RU" dirty="0" smtClean="0"/>
              <a:t/>
            </a:r>
            <a:br>
              <a:rPr lang="ru-RU" dirty="0" smtClean="0"/>
            </a:br>
            <a:r>
              <a:rPr lang="ru-RU" sz="2700" dirty="0" smtClean="0">
                <a:effectLst>
                  <a:outerShdw blurRad="38100" dist="38100" dir="2700000" algn="tl">
                    <a:srgbClr val="000000">
                      <a:alpha val="43137"/>
                    </a:srgbClr>
                  </a:outerShdw>
                  <a:reflection blurRad="12700" stA="48000" endA="300" endPos="55000" dir="5400000" sy="-90000" algn="bl" rotWithShape="0"/>
                </a:effectLst>
              </a:rPr>
              <a:t>Конкурс:»</a:t>
            </a:r>
            <a:r>
              <a:rPr lang="ru-RU" sz="2700" dirty="0" smtClean="0"/>
              <a:t>Юбилейные даты в России 2016 </a:t>
            </a:r>
            <a:r>
              <a:rPr lang="ru-RU" sz="2200" dirty="0" smtClean="0"/>
              <a:t>года</a:t>
            </a:r>
            <a:r>
              <a:rPr lang="ru-RU" sz="2700" dirty="0" smtClean="0">
                <a:effectLst>
                  <a:outerShdw blurRad="38100" dist="38100" dir="2700000" algn="tl">
                    <a:srgbClr val="000000">
                      <a:alpha val="43137"/>
                    </a:srgbClr>
                  </a:outerShdw>
                  <a:reflection blurRad="12700" stA="48000" endA="300" endPos="55000" dir="5400000" sy="-90000" algn="bl" rotWithShape="0"/>
                </a:effectLst>
              </a:rPr>
              <a:t>»</a:t>
            </a:r>
            <a:r>
              <a:rPr lang="ru-RU" dirty="0" smtClean="0">
                <a:effectLst>
                  <a:outerShdw blurRad="38100" dist="38100" dir="2700000" algn="tl">
                    <a:srgbClr val="000000">
                      <a:alpha val="43137"/>
                    </a:srgbClr>
                  </a:outerShdw>
                  <a:reflection blurRad="12700" stA="48000" endA="300" endPos="55000" dir="5400000" sy="-90000" algn="bl" rotWithShape="0"/>
                </a:effectLst>
              </a:rPr>
              <a:t/>
            </a:r>
            <a:br>
              <a:rPr lang="ru-RU" dirty="0" smtClean="0">
                <a:effectLst>
                  <a:outerShdw blurRad="38100" dist="38100" dir="2700000" algn="tl">
                    <a:srgbClr val="000000">
                      <a:alpha val="43137"/>
                    </a:srgbClr>
                  </a:outerShdw>
                  <a:reflection blurRad="12700" stA="48000" endA="300" endPos="55000" dir="5400000" sy="-90000" algn="bl" rotWithShape="0"/>
                </a:effectLst>
              </a:rPr>
            </a:br>
            <a:r>
              <a:rPr lang="ru-RU" sz="2700" dirty="0" smtClean="0">
                <a:effectLst>
                  <a:outerShdw blurRad="38100" dist="38100" dir="2700000" algn="tl">
                    <a:srgbClr val="000000">
                      <a:alpha val="43137"/>
                    </a:srgbClr>
                  </a:outerShdw>
                  <a:reflection blurRad="12700" stA="48000" endA="300" endPos="55000" dir="5400000" sy="-90000" algn="bl" rotWithShape="0"/>
                </a:effectLst>
              </a:rPr>
              <a:t>номинация «</a:t>
            </a:r>
            <a:r>
              <a:rPr lang="ru-RU" sz="2700" dirty="0" smtClean="0"/>
              <a:t>700-лет Российскому рублю</a:t>
            </a:r>
            <a:r>
              <a:rPr lang="ru-RU" dirty="0" smtClean="0">
                <a:effectLst>
                  <a:outerShdw blurRad="38100" dist="38100" dir="2700000" algn="tl">
                    <a:srgbClr val="000000">
                      <a:alpha val="43137"/>
                    </a:srgbClr>
                  </a:outerShdw>
                  <a:reflection blurRad="12700" stA="48000" endA="300" endPos="55000" dir="5400000" sy="-90000" algn="bl" rotWithShape="0"/>
                </a:effectLst>
              </a:rPr>
              <a:t>»</a:t>
            </a:r>
            <a:r>
              <a:rPr lang="ru-RU" dirty="0" smtClean="0"/>
              <a:t/>
            </a:r>
            <a:br>
              <a:rPr lang="ru-RU" dirty="0" smtClean="0"/>
            </a:br>
            <a:r>
              <a:rPr lang="ru-RU" dirty="0" smtClean="0"/>
              <a:t/>
            </a:r>
            <a:br>
              <a:rPr lang="ru-RU" dirty="0" smtClean="0"/>
            </a:br>
            <a:r>
              <a:rPr lang="ru-RU" dirty="0" smtClean="0"/>
              <a:t/>
            </a:r>
            <a:br>
              <a:rPr lang="ru-RU" dirty="0" smtClean="0"/>
            </a:br>
            <a:r>
              <a:rPr lang="ru-RU" dirty="0" smtClean="0"/>
              <a:t>История российских денег</a:t>
            </a:r>
            <a:endParaRPr lang="ru-RU" dirty="0"/>
          </a:p>
        </p:txBody>
      </p:sp>
      <p:sp>
        <p:nvSpPr>
          <p:cNvPr id="5" name="Подзаголовок 4"/>
          <p:cNvSpPr>
            <a:spLocks noGrp="1"/>
          </p:cNvSpPr>
          <p:nvPr>
            <p:ph type="subTitle" idx="1"/>
          </p:nvPr>
        </p:nvSpPr>
        <p:spPr>
          <a:xfrm>
            <a:off x="3714744" y="4714884"/>
            <a:ext cx="5429256" cy="2143116"/>
          </a:xfrm>
        </p:spPr>
        <p:txBody>
          <a:bodyPr>
            <a:normAutofit lnSpcReduction="10000"/>
          </a:bodyPr>
          <a:lstStyle/>
          <a:p>
            <a:pPr algn="r"/>
            <a:r>
              <a:rPr lang="ru-RU" dirty="0" smtClean="0">
                <a:latin typeface="Times New Roman" pitchFamily="18" charset="0"/>
                <a:cs typeface="Times New Roman" pitchFamily="18" charset="0"/>
              </a:rPr>
              <a:t>выполнил: </a:t>
            </a:r>
            <a:r>
              <a:rPr lang="ru-RU" dirty="0" err="1" smtClean="0">
                <a:latin typeface="Times New Roman" pitchFamily="18" charset="0"/>
                <a:cs typeface="Times New Roman" pitchFamily="18" charset="0"/>
              </a:rPr>
              <a:t>Дворский</a:t>
            </a:r>
            <a:r>
              <a:rPr lang="ru-RU" dirty="0" smtClean="0">
                <a:latin typeface="Times New Roman" pitchFamily="18" charset="0"/>
                <a:cs typeface="Times New Roman" pitchFamily="18" charset="0"/>
              </a:rPr>
              <a:t> Андрей</a:t>
            </a:r>
          </a:p>
          <a:p>
            <a:pPr algn="r"/>
            <a:r>
              <a:rPr lang="ru-RU" dirty="0">
                <a:latin typeface="Times New Roman" pitchFamily="18" charset="0"/>
                <a:cs typeface="Times New Roman" pitchFamily="18" charset="0"/>
              </a:rPr>
              <a:t>у</a:t>
            </a:r>
            <a:r>
              <a:rPr lang="ru-RU" dirty="0" smtClean="0">
                <a:latin typeface="Times New Roman" pitchFamily="18" charset="0"/>
                <a:cs typeface="Times New Roman" pitchFamily="18" charset="0"/>
              </a:rPr>
              <a:t>ченик 6 «Д» класса </a:t>
            </a:r>
          </a:p>
          <a:p>
            <a:pPr algn="r"/>
            <a:r>
              <a:rPr lang="ru-RU" dirty="0" smtClean="0">
                <a:latin typeface="Times New Roman" pitchFamily="18" charset="0"/>
                <a:cs typeface="Times New Roman" pitchFamily="18" charset="0"/>
              </a:rPr>
              <a:t>МАОУ «Гимназия № 93» </a:t>
            </a:r>
          </a:p>
          <a:p>
            <a:pPr algn="r"/>
            <a:r>
              <a:rPr lang="ru-RU" dirty="0" smtClean="0">
                <a:latin typeface="Times New Roman" pitchFamily="18" charset="0"/>
                <a:cs typeface="Times New Roman" pitchFamily="18" charset="0"/>
              </a:rPr>
              <a:t>руководитель: учитель истории</a:t>
            </a:r>
          </a:p>
          <a:p>
            <a:pPr algn="r"/>
            <a:r>
              <a:rPr lang="ru-RU" dirty="0" err="1" smtClean="0">
                <a:latin typeface="Times New Roman" pitchFamily="18" charset="0"/>
                <a:cs typeface="Times New Roman" pitchFamily="18" charset="0"/>
              </a:rPr>
              <a:t>Ямгутдмнова</a:t>
            </a:r>
            <a:r>
              <a:rPr lang="ru-RU" dirty="0" smtClean="0">
                <a:latin typeface="Times New Roman" pitchFamily="18" charset="0"/>
                <a:cs typeface="Times New Roman" pitchFamily="18" charset="0"/>
              </a:rPr>
              <a:t> Э.Р.</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603313"/>
            <a:ext cx="3643306" cy="3254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952901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444444"/>
                </a:solidFill>
                <a:latin typeface="Arial"/>
              </a:rPr>
              <a:t>XIV век</a:t>
            </a:r>
            <a:endParaRPr lang="ru-RU" dirty="0"/>
          </a:p>
        </p:txBody>
      </p:sp>
      <p:sp>
        <p:nvSpPr>
          <p:cNvPr id="3" name="Объект 2"/>
          <p:cNvSpPr>
            <a:spLocks noGrp="1"/>
          </p:cNvSpPr>
          <p:nvPr>
            <p:ph idx="1"/>
          </p:nvPr>
        </p:nvSpPr>
        <p:spPr>
          <a:xfrm>
            <a:off x="232792" y="1556792"/>
            <a:ext cx="8696926" cy="5158356"/>
          </a:xfrm>
        </p:spPr>
        <p:txBody>
          <a:bodyPr>
            <a:normAutofit fontScale="92500" lnSpcReduction="10000"/>
          </a:bodyPr>
          <a:lstStyle/>
          <a:p>
            <a:r>
              <a:rPr lang="ru-RU" sz="2800" dirty="0">
                <a:solidFill>
                  <a:srgbClr val="444444"/>
                </a:solidFill>
                <a:latin typeface="Arial"/>
              </a:rPr>
              <a:t>Собственные деньги на Руси вновь появились только после завершения Ига в XIV веке. </a:t>
            </a:r>
            <a:endParaRPr lang="ru-RU" sz="2800" dirty="0" smtClean="0">
              <a:solidFill>
                <a:srgbClr val="444444"/>
              </a:solidFill>
              <a:latin typeface="Arial"/>
            </a:endParaRPr>
          </a:p>
          <a:p>
            <a:r>
              <a:rPr lang="ru-RU" sz="2800" dirty="0" smtClean="0">
                <a:solidFill>
                  <a:srgbClr val="444444"/>
                </a:solidFill>
                <a:latin typeface="Arial"/>
              </a:rPr>
              <a:t>При </a:t>
            </a:r>
            <a:r>
              <a:rPr lang="ru-RU" sz="2800" dirty="0">
                <a:solidFill>
                  <a:srgbClr val="444444"/>
                </a:solidFill>
                <a:latin typeface="Arial"/>
              </a:rPr>
              <a:t>этом старый гривенник вытягивали в серебряную проволоку и делили на небольшие куски. После этого каждый кусок расплющивался в монету. </a:t>
            </a:r>
            <a:endParaRPr lang="ru-RU" sz="2800" dirty="0" smtClean="0">
              <a:solidFill>
                <a:srgbClr val="444444"/>
              </a:solidFill>
              <a:latin typeface="Arial"/>
            </a:endParaRPr>
          </a:p>
          <a:p>
            <a:r>
              <a:rPr lang="ru-RU" sz="2800" dirty="0" smtClean="0">
                <a:solidFill>
                  <a:srgbClr val="444444"/>
                </a:solidFill>
                <a:latin typeface="Arial"/>
              </a:rPr>
              <a:t>Деление </a:t>
            </a:r>
            <a:r>
              <a:rPr lang="ru-RU" sz="2800" dirty="0">
                <a:solidFill>
                  <a:srgbClr val="444444"/>
                </a:solidFill>
                <a:latin typeface="Arial"/>
              </a:rPr>
              <a:t>проходило по-разному. Например, в Москве получалось из одного слитка 200 единиц, а вот в Новгороде 216. </a:t>
            </a:r>
            <a:endParaRPr lang="ru-RU" sz="2800" dirty="0" smtClean="0">
              <a:solidFill>
                <a:srgbClr val="444444"/>
              </a:solidFill>
              <a:latin typeface="Arial"/>
            </a:endParaRPr>
          </a:p>
          <a:p>
            <a:r>
              <a:rPr lang="ru-RU" sz="2800" dirty="0" smtClean="0">
                <a:solidFill>
                  <a:srgbClr val="444444"/>
                </a:solidFill>
                <a:latin typeface="Arial"/>
              </a:rPr>
              <a:t>Некоторая </a:t>
            </a:r>
            <a:r>
              <a:rPr lang="ru-RU" sz="2800" dirty="0">
                <a:solidFill>
                  <a:srgbClr val="444444"/>
                </a:solidFill>
                <a:latin typeface="Arial"/>
              </a:rPr>
              <a:t>неразбериха в истории происхождения денег того времени появилась на фоне создания каждым княжеством своего рисунка и определение веса платежных средств</a:t>
            </a:r>
            <a:r>
              <a:rPr lang="ru-RU" dirty="0">
                <a:solidFill>
                  <a:srgbClr val="444444"/>
                </a:solidFill>
                <a:latin typeface="Arial"/>
              </a:rPr>
              <a:t>.</a:t>
            </a:r>
            <a:endParaRPr lang="ru-RU" dirty="0"/>
          </a:p>
        </p:txBody>
      </p:sp>
    </p:spTree>
    <p:extLst>
      <p:ext uri="{BB962C8B-B14F-4D97-AF65-F5344CB8AC3E}">
        <p14:creationId xmlns:p14="http://schemas.microsoft.com/office/powerpoint/2010/main" xmlns="" val="3401526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00B050"/>
                </a:solidFill>
              </a:rPr>
              <a:t>Российское государство и </a:t>
            </a:r>
            <a:r>
              <a:rPr lang="ru-RU" dirty="0" smtClean="0">
                <a:solidFill>
                  <a:srgbClr val="00B050"/>
                </a:solidFill>
              </a:rPr>
              <a:t> первая денежная реформа</a:t>
            </a:r>
            <a:endParaRPr lang="ru-RU" dirty="0">
              <a:solidFill>
                <a:srgbClr val="00B050"/>
              </a:solidFill>
            </a:endParaRPr>
          </a:p>
        </p:txBody>
      </p:sp>
      <p:sp>
        <p:nvSpPr>
          <p:cNvPr id="3" name="Объект 2"/>
          <p:cNvSpPr>
            <a:spLocks noGrp="1"/>
          </p:cNvSpPr>
          <p:nvPr>
            <p:ph idx="1"/>
          </p:nvPr>
        </p:nvSpPr>
        <p:spPr>
          <a:xfrm>
            <a:off x="304800" y="1554162"/>
            <a:ext cx="8410604" cy="4875234"/>
          </a:xfrm>
        </p:spPr>
        <p:txBody>
          <a:bodyPr>
            <a:noAutofit/>
          </a:bodyPr>
          <a:lstStyle/>
          <a:p>
            <a:r>
              <a:rPr lang="ru-RU" sz="2400" dirty="0">
                <a:latin typeface="Arial" pitchFamily="34" charset="0"/>
                <a:cs typeface="Arial" pitchFamily="34" charset="0"/>
              </a:rPr>
              <a:t>Воцарение Ивана III ознаменовало объединение большинства русских земель, большая часть княжеств попросту влились в новое </a:t>
            </a:r>
            <a:r>
              <a:rPr lang="ru-RU" sz="2400" dirty="0" smtClean="0">
                <a:latin typeface="Arial" pitchFamily="34" charset="0"/>
                <a:cs typeface="Arial" pitchFamily="34" charset="0"/>
              </a:rPr>
              <a:t>царство.</a:t>
            </a:r>
          </a:p>
          <a:p>
            <a:r>
              <a:rPr lang="ru-RU" sz="2400" dirty="0" smtClean="0">
                <a:latin typeface="Arial" pitchFamily="34" charset="0"/>
                <a:cs typeface="Arial" pitchFamily="34" charset="0"/>
              </a:rPr>
              <a:t>Теперь </a:t>
            </a:r>
            <a:r>
              <a:rPr lang="ru-RU" sz="2400" dirty="0">
                <a:latin typeface="Arial" pitchFamily="34" charset="0"/>
                <a:cs typeface="Arial" pitchFamily="34" charset="0"/>
              </a:rPr>
              <a:t>чеканку мог контролировать лишь один монарх. </a:t>
            </a:r>
            <a:endParaRPr lang="ru-RU" sz="2400" dirty="0" smtClean="0">
              <a:latin typeface="Arial" pitchFamily="34" charset="0"/>
              <a:cs typeface="Arial" pitchFamily="34" charset="0"/>
            </a:endParaRPr>
          </a:p>
          <a:p>
            <a:r>
              <a:rPr lang="ru-RU" sz="2400" dirty="0" smtClean="0">
                <a:latin typeface="Arial" pitchFamily="34" charset="0"/>
                <a:cs typeface="Arial" pitchFamily="34" charset="0"/>
              </a:rPr>
              <a:t>Строгие </a:t>
            </a:r>
            <a:r>
              <a:rPr lang="ru-RU" sz="2400" dirty="0">
                <a:latin typeface="Arial" pitchFamily="34" charset="0"/>
                <a:cs typeface="Arial" pitchFamily="34" charset="0"/>
              </a:rPr>
              <a:t>правила по выпуску утвердила впервые мать Ивана Грозного Елена Глинская как логическое продолжение развития денег в России. </a:t>
            </a:r>
            <a:endParaRPr lang="ru-RU" sz="2400" dirty="0" smtClean="0">
              <a:latin typeface="Arial" pitchFamily="34" charset="0"/>
              <a:cs typeface="Arial" pitchFamily="34" charset="0"/>
            </a:endParaRPr>
          </a:p>
          <a:p>
            <a:r>
              <a:rPr lang="ru-RU" sz="2400" dirty="0" smtClean="0">
                <a:latin typeface="Arial" pitchFamily="34" charset="0"/>
                <a:cs typeface="Arial" pitchFamily="34" charset="0"/>
              </a:rPr>
              <a:t>Утверждались </a:t>
            </a:r>
            <a:r>
              <a:rPr lang="ru-RU" sz="2400" dirty="0">
                <a:latin typeface="Arial" pitchFamily="34" charset="0"/>
                <a:cs typeface="Arial" pitchFamily="34" charset="0"/>
              </a:rPr>
              <a:t>монархом форма, вес, металл изготовления и рисунки на обеих сторонах. Монета по новому закону разрешалась на использование по всей территории государства.</a:t>
            </a:r>
          </a:p>
        </p:txBody>
      </p:sp>
    </p:spTree>
    <p:extLst>
      <p:ext uri="{BB962C8B-B14F-4D97-AF65-F5344CB8AC3E}">
        <p14:creationId xmlns:p14="http://schemas.microsoft.com/office/powerpoint/2010/main" xmlns="" val="1355634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6110" y="0"/>
            <a:ext cx="5964650" cy="6858000"/>
          </a:xfrm>
        </p:spPr>
        <p:txBody>
          <a:bodyPr>
            <a:normAutofit fontScale="70000" lnSpcReduction="20000"/>
          </a:bodyPr>
          <a:lstStyle/>
          <a:p>
            <a:endParaRPr lang="ru-RU" dirty="0" smtClean="0">
              <a:solidFill>
                <a:srgbClr val="444444"/>
              </a:solidFill>
              <a:latin typeface="Arial"/>
            </a:endParaRPr>
          </a:p>
          <a:p>
            <a:endParaRPr lang="ru-RU" dirty="0" smtClean="0">
              <a:solidFill>
                <a:srgbClr val="444444"/>
              </a:solidFill>
              <a:latin typeface="Arial"/>
            </a:endParaRPr>
          </a:p>
          <a:p>
            <a:r>
              <a:rPr lang="ru-RU" sz="3400" dirty="0" smtClean="0">
                <a:solidFill>
                  <a:schemeClr val="tx1"/>
                </a:solidFill>
                <a:latin typeface="Arial"/>
              </a:rPr>
              <a:t>Мелкая </a:t>
            </a:r>
            <a:r>
              <a:rPr lang="ru-RU" sz="3400" dirty="0">
                <a:solidFill>
                  <a:schemeClr val="tx1"/>
                </a:solidFill>
                <a:latin typeface="Arial"/>
              </a:rPr>
              <a:t>монета из серебра была обозначена рисунком мечника на коне. В народе </a:t>
            </a:r>
            <a:r>
              <a:rPr lang="ru-RU" sz="3400" dirty="0" smtClean="0">
                <a:solidFill>
                  <a:schemeClr val="tx1"/>
                </a:solidFill>
                <a:latin typeface="Arial"/>
              </a:rPr>
              <a:t>-</a:t>
            </a:r>
            <a:r>
              <a:rPr lang="ru-RU" sz="3400" dirty="0" err="1" smtClean="0">
                <a:solidFill>
                  <a:schemeClr val="tx1"/>
                </a:solidFill>
                <a:latin typeface="Arial"/>
              </a:rPr>
              <a:t>мечевая</a:t>
            </a:r>
            <a:r>
              <a:rPr lang="ru-RU" sz="3400" dirty="0">
                <a:solidFill>
                  <a:schemeClr val="tx1"/>
                </a:solidFill>
                <a:latin typeface="Arial"/>
              </a:rPr>
              <a:t>. </a:t>
            </a:r>
            <a:endParaRPr lang="ru-RU" sz="3400" dirty="0" smtClean="0">
              <a:solidFill>
                <a:schemeClr val="tx1"/>
              </a:solidFill>
              <a:latin typeface="Arial"/>
            </a:endParaRPr>
          </a:p>
          <a:p>
            <a:r>
              <a:rPr lang="ru-RU" sz="3400" dirty="0" smtClean="0">
                <a:solidFill>
                  <a:schemeClr val="tx1"/>
                </a:solidFill>
                <a:latin typeface="Arial"/>
              </a:rPr>
              <a:t>Более </a:t>
            </a:r>
            <a:r>
              <a:rPr lang="ru-RU" sz="3400" dirty="0">
                <a:solidFill>
                  <a:schemeClr val="tx1"/>
                </a:solidFill>
                <a:latin typeface="Arial"/>
              </a:rPr>
              <a:t>крупный номинал так же чеканился из серебра, только большего веса и выделялся рисунком всадника с </a:t>
            </a:r>
            <a:r>
              <a:rPr lang="ru-RU" sz="3400" dirty="0" smtClean="0">
                <a:solidFill>
                  <a:schemeClr val="tx1"/>
                </a:solidFill>
                <a:latin typeface="Arial"/>
              </a:rPr>
              <a:t>копьем.</a:t>
            </a:r>
          </a:p>
          <a:p>
            <a:r>
              <a:rPr lang="ru-RU" sz="3400" dirty="0" smtClean="0">
                <a:solidFill>
                  <a:schemeClr val="tx1"/>
                </a:solidFill>
                <a:latin typeface="Arial"/>
              </a:rPr>
              <a:t>Естественно </a:t>
            </a:r>
            <a:r>
              <a:rPr lang="ru-RU" sz="3400" dirty="0">
                <a:solidFill>
                  <a:schemeClr val="tx1"/>
                </a:solidFill>
                <a:latin typeface="Arial"/>
              </a:rPr>
              <a:t>именно от этой деньги пошло название копейка, ведь назывались те деньги копейными. </a:t>
            </a:r>
            <a:endParaRPr lang="ru-RU" sz="3400" dirty="0" smtClean="0">
              <a:solidFill>
                <a:schemeClr val="tx1"/>
              </a:solidFill>
              <a:latin typeface="Arial"/>
            </a:endParaRPr>
          </a:p>
          <a:p>
            <a:r>
              <a:rPr lang="ru-RU" sz="3400" dirty="0" smtClean="0">
                <a:solidFill>
                  <a:schemeClr val="tx1"/>
                </a:solidFill>
                <a:latin typeface="Arial"/>
              </a:rPr>
              <a:t>Самые </a:t>
            </a:r>
            <a:r>
              <a:rPr lang="ru-RU" sz="3400" dirty="0">
                <a:solidFill>
                  <a:schemeClr val="tx1"/>
                </a:solidFill>
                <a:latin typeface="Arial"/>
              </a:rPr>
              <a:t>мелкие </a:t>
            </a:r>
            <a:r>
              <a:rPr lang="ru-RU" sz="3400" dirty="0" smtClean="0">
                <a:solidFill>
                  <a:schemeClr val="tx1"/>
                </a:solidFill>
                <a:latin typeface="Arial"/>
              </a:rPr>
              <a:t>монеты </a:t>
            </a:r>
            <a:r>
              <a:rPr lang="ru-RU" sz="3400" dirty="0">
                <a:solidFill>
                  <a:schemeClr val="tx1"/>
                </a:solidFill>
                <a:latin typeface="Arial"/>
              </a:rPr>
              <a:t>имели размер с арбузную семечку и неправильную форму. Собственно регламентировался лишь ее вес и примерный узор чеканки. </a:t>
            </a:r>
            <a:endParaRPr lang="ru-RU" sz="3400" dirty="0" smtClean="0">
              <a:solidFill>
                <a:schemeClr val="tx1"/>
              </a:solidFill>
              <a:latin typeface="Arial"/>
            </a:endParaRPr>
          </a:p>
          <a:p>
            <a:r>
              <a:rPr lang="ru-RU" sz="3400" dirty="0" smtClean="0">
                <a:solidFill>
                  <a:schemeClr val="tx1"/>
                </a:solidFill>
                <a:latin typeface="Arial"/>
              </a:rPr>
              <a:t>Называлась </a:t>
            </a:r>
            <a:r>
              <a:rPr lang="ru-RU" sz="3400" dirty="0">
                <a:solidFill>
                  <a:schemeClr val="tx1"/>
                </a:solidFill>
                <a:latin typeface="Arial"/>
              </a:rPr>
              <a:t>она полушкой. Вместе с копейной деньгой ознаменовала происхождение копеек в России, привычных в современном обиходе.</a:t>
            </a:r>
            <a:endParaRPr lang="ru-RU" sz="3400" dirty="0">
              <a:solidFill>
                <a:schemeClr val="tx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315781" y="1123708"/>
            <a:ext cx="2234555" cy="11269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Прямоугольник 4"/>
          <p:cNvSpPr/>
          <p:nvPr/>
        </p:nvSpPr>
        <p:spPr>
          <a:xfrm>
            <a:off x="6101308" y="2250684"/>
            <a:ext cx="2824659" cy="830997"/>
          </a:xfrm>
          <a:prstGeom prst="rect">
            <a:avLst/>
          </a:prstGeom>
        </p:spPr>
        <p:txBody>
          <a:bodyPr wrap="square">
            <a:spAutoFit/>
          </a:bodyPr>
          <a:lstStyle/>
          <a:p>
            <a:pPr lvl="0"/>
            <a:r>
              <a:rPr lang="ru-RU" sz="2400" dirty="0" err="1">
                <a:solidFill>
                  <a:srgbClr val="333333"/>
                </a:solidFill>
                <a:latin typeface="Helvetica"/>
              </a:rPr>
              <a:t>Мечевая</a:t>
            </a:r>
            <a:r>
              <a:rPr lang="ru-RU" sz="2400" dirty="0">
                <a:solidFill>
                  <a:srgbClr val="333333"/>
                </a:solidFill>
                <a:latin typeface="Helvetica"/>
              </a:rPr>
              <a:t> монета из серебра</a:t>
            </a:r>
            <a:endParaRPr lang="ru-RU" sz="2400" dirty="0">
              <a:solidFill>
                <a:prstClr val="black"/>
              </a:solidFill>
            </a:endParaRPr>
          </a:p>
        </p:txBody>
      </p:sp>
      <p:pic>
        <p:nvPicPr>
          <p:cNvPr id="6" name="Picture 2" descr="Изображение мелкой монеты под названием полушка"/>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73242" y="3501008"/>
            <a:ext cx="2752725" cy="1428750"/>
          </a:xfrm>
          <a:prstGeom prst="rect">
            <a:avLst/>
          </a:prstGeom>
          <a:noFill/>
          <a:extLst>
            <a:ext uri="{909E8E84-426E-40DD-AFC4-6F175D3DCCD1}">
              <a14:hiddenFill xmlns:a14="http://schemas.microsoft.com/office/drawing/2010/main" xmlns="">
                <a:solidFill>
                  <a:srgbClr val="FFFFFF"/>
                </a:solidFill>
              </a14:hiddenFill>
            </a:ext>
          </a:extLst>
        </p:spPr>
      </p:pic>
      <p:pic>
        <p:nvPicPr>
          <p:cNvPr id="3073" name="Picture 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715140" y="4857760"/>
            <a:ext cx="2689217" cy="16430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72953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77500" lnSpcReduction="20000"/>
          </a:bodyPr>
          <a:lstStyle/>
          <a:p>
            <a:r>
              <a:rPr lang="ru-RU" dirty="0">
                <a:solidFill>
                  <a:schemeClr val="tx1"/>
                </a:solidFill>
                <a:latin typeface="Arial"/>
              </a:rPr>
              <a:t>Рублевые слитки, в конце концов, полностью вышли из обращения, хотя само понятие не исчезло. </a:t>
            </a:r>
            <a:endParaRPr lang="ru-RU" dirty="0" smtClean="0">
              <a:solidFill>
                <a:schemeClr val="tx1"/>
              </a:solidFill>
              <a:latin typeface="Arial"/>
            </a:endParaRPr>
          </a:p>
          <a:p>
            <a:r>
              <a:rPr lang="ru-RU" dirty="0" smtClean="0">
                <a:solidFill>
                  <a:schemeClr val="tx1"/>
                </a:solidFill>
                <a:latin typeface="Arial"/>
              </a:rPr>
              <a:t>В </a:t>
            </a:r>
            <a:r>
              <a:rPr lang="ru-RU" dirty="0">
                <a:solidFill>
                  <a:schemeClr val="tx1"/>
                </a:solidFill>
                <a:latin typeface="Arial"/>
              </a:rPr>
              <a:t>ходу все равно продолжали мерой расчета пользоваться рублем, вот только составляли его некоторое количество имеющихся монет меньшего достоинства. </a:t>
            </a:r>
            <a:endParaRPr lang="ru-RU" dirty="0" smtClean="0">
              <a:solidFill>
                <a:schemeClr val="tx1"/>
              </a:solidFill>
              <a:latin typeface="Arial"/>
            </a:endParaRPr>
          </a:p>
          <a:p>
            <a:r>
              <a:rPr lang="ru-RU" dirty="0" smtClean="0">
                <a:solidFill>
                  <a:schemeClr val="tx1"/>
                </a:solidFill>
                <a:latin typeface="Arial"/>
              </a:rPr>
              <a:t>Золотых </a:t>
            </a:r>
            <a:r>
              <a:rPr lang="ru-RU" dirty="0">
                <a:solidFill>
                  <a:schemeClr val="tx1"/>
                </a:solidFill>
                <a:latin typeface="Arial"/>
              </a:rPr>
              <a:t>монет вплоть до XVII века на русской земле фактически не было. Не был на них отмечен год выпуска, ее форма не соблюдалась как круглая. Дату стали чеканить лишь при Федоре Ивановиче, а первый, действительно золотой гривенник выпустили при царствовании Василия Шуйского</a:t>
            </a:r>
            <a:r>
              <a:rPr lang="ru-RU" dirty="0">
                <a:solidFill>
                  <a:srgbClr val="444444"/>
                </a:solidFill>
                <a:latin typeface="Arial"/>
              </a:rPr>
              <a:t>. </a:t>
            </a:r>
            <a:endParaRPr lang="ru-RU" dirty="0"/>
          </a:p>
        </p:txBody>
      </p:sp>
    </p:spTree>
    <p:extLst>
      <p:ext uri="{BB962C8B-B14F-4D97-AF65-F5344CB8AC3E}">
        <p14:creationId xmlns:p14="http://schemas.microsoft.com/office/powerpoint/2010/main" xmlns="" val="601845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595536"/>
          </a:xfrm>
        </p:spPr>
        <p:txBody>
          <a:bodyPr>
            <a:normAutofit fontScale="90000"/>
          </a:bodyPr>
          <a:lstStyle/>
          <a:p>
            <a:r>
              <a:rPr lang="ru-RU" dirty="0" smtClean="0">
                <a:solidFill>
                  <a:srgbClr val="00B050"/>
                </a:solidFill>
              </a:rPr>
              <a:t>Денежная система</a:t>
            </a:r>
            <a:br>
              <a:rPr lang="ru-RU" dirty="0" smtClean="0">
                <a:solidFill>
                  <a:srgbClr val="00B050"/>
                </a:solidFill>
              </a:rPr>
            </a:br>
            <a:r>
              <a:rPr lang="ru-RU" dirty="0" smtClean="0">
                <a:solidFill>
                  <a:srgbClr val="00B050"/>
                </a:solidFill>
              </a:rPr>
              <a:t> в </a:t>
            </a:r>
            <a:r>
              <a:rPr lang="ru-RU" dirty="0" err="1" smtClean="0">
                <a:solidFill>
                  <a:srgbClr val="00B050"/>
                </a:solidFill>
              </a:rPr>
              <a:t>Российкой</a:t>
            </a:r>
            <a:r>
              <a:rPr lang="ru-RU" dirty="0" smtClean="0">
                <a:solidFill>
                  <a:srgbClr val="00B050"/>
                </a:solidFill>
              </a:rPr>
              <a:t> империи</a:t>
            </a:r>
            <a:endParaRPr lang="ru-RU" dirty="0">
              <a:solidFill>
                <a:srgbClr val="00B050"/>
              </a:solidFill>
            </a:endParaRPr>
          </a:p>
        </p:txBody>
      </p:sp>
      <p:sp>
        <p:nvSpPr>
          <p:cNvPr id="3" name="Объект 2"/>
          <p:cNvSpPr>
            <a:spLocks noGrp="1"/>
          </p:cNvSpPr>
          <p:nvPr>
            <p:ph idx="1"/>
          </p:nvPr>
        </p:nvSpPr>
        <p:spPr>
          <a:xfrm>
            <a:off x="304800" y="1554162"/>
            <a:ext cx="5410208" cy="5160986"/>
          </a:xfrm>
        </p:spPr>
        <p:txBody>
          <a:bodyPr>
            <a:normAutofit fontScale="77500" lnSpcReduction="20000"/>
          </a:bodyPr>
          <a:lstStyle/>
          <a:p>
            <a:r>
              <a:rPr lang="ru-RU" sz="3400" dirty="0">
                <a:solidFill>
                  <a:schemeClr val="tx1"/>
                </a:solidFill>
                <a:latin typeface="Arial" pitchFamily="34" charset="0"/>
                <a:cs typeface="Arial" pitchFamily="34" charset="0"/>
              </a:rPr>
              <a:t>С приходом к власти Петра I одной из реформ стала денежная. </a:t>
            </a:r>
            <a:endParaRPr lang="ru-RU" sz="3400" dirty="0" smtClean="0">
              <a:solidFill>
                <a:schemeClr val="tx1"/>
              </a:solidFill>
              <a:latin typeface="Arial" pitchFamily="34" charset="0"/>
              <a:cs typeface="Arial" pitchFamily="34" charset="0"/>
            </a:endParaRPr>
          </a:p>
          <a:p>
            <a:r>
              <a:rPr lang="ru-RU" sz="3400" dirty="0" smtClean="0">
                <a:solidFill>
                  <a:schemeClr val="tx1"/>
                </a:solidFill>
                <a:latin typeface="Arial" pitchFamily="34" charset="0"/>
                <a:cs typeface="Arial" pitchFamily="34" charset="0"/>
              </a:rPr>
              <a:t>Начался </a:t>
            </a:r>
            <a:r>
              <a:rPr lang="ru-RU" sz="3400" dirty="0">
                <a:solidFill>
                  <a:schemeClr val="tx1"/>
                </a:solidFill>
                <a:latin typeface="Arial" pitchFamily="34" charset="0"/>
                <a:cs typeface="Arial" pitchFamily="34" charset="0"/>
              </a:rPr>
              <a:t>выпуск серебряных монет достоинством в один рубль. </a:t>
            </a:r>
            <a:endParaRPr lang="ru-RU" sz="3400" dirty="0" smtClean="0">
              <a:solidFill>
                <a:schemeClr val="tx1"/>
              </a:solidFill>
              <a:latin typeface="Arial" pitchFamily="34" charset="0"/>
              <a:cs typeface="Arial" pitchFamily="34" charset="0"/>
            </a:endParaRPr>
          </a:p>
          <a:p>
            <a:r>
              <a:rPr lang="ru-RU" sz="3400" dirty="0" smtClean="0">
                <a:solidFill>
                  <a:schemeClr val="tx1"/>
                </a:solidFill>
                <a:latin typeface="Arial" pitchFamily="34" charset="0"/>
                <a:cs typeface="Arial" pitchFamily="34" charset="0"/>
              </a:rPr>
              <a:t>Для </a:t>
            </a:r>
            <a:r>
              <a:rPr lang="ru-RU" sz="3400" dirty="0">
                <a:solidFill>
                  <a:schemeClr val="tx1"/>
                </a:solidFill>
                <a:latin typeface="Arial" pitchFamily="34" charset="0"/>
                <a:cs typeface="Arial" pitchFamily="34" charset="0"/>
              </a:rPr>
              <a:t>разменных дел были также выпущены полтинники, </a:t>
            </a:r>
            <a:r>
              <a:rPr lang="ru-RU" sz="3400" dirty="0" err="1">
                <a:solidFill>
                  <a:schemeClr val="tx1"/>
                </a:solidFill>
                <a:latin typeface="Arial" pitchFamily="34" charset="0"/>
                <a:cs typeface="Arial" pitchFamily="34" charset="0"/>
              </a:rPr>
              <a:t>полуполтинники</a:t>
            </a:r>
            <a:r>
              <a:rPr lang="ru-RU" sz="3400" dirty="0">
                <a:solidFill>
                  <a:schemeClr val="tx1"/>
                </a:solidFill>
                <a:latin typeface="Arial" pitchFamily="34" charset="0"/>
                <a:cs typeface="Arial" pitchFamily="34" charset="0"/>
              </a:rPr>
              <a:t> (четвертаки), гривенники, пятаки и алтын. Гривенники приравнивались к 10 копейкам</a:t>
            </a:r>
            <a:r>
              <a:rPr lang="ru-RU" sz="3400" dirty="0" smtClean="0">
                <a:solidFill>
                  <a:schemeClr val="tx1"/>
                </a:solidFill>
                <a:latin typeface="Arial" pitchFamily="34" charset="0"/>
                <a:cs typeface="Arial" pitchFamily="34" charset="0"/>
              </a:rPr>
              <a:t>.</a:t>
            </a:r>
          </a:p>
          <a:p>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11909" y="404664"/>
            <a:ext cx="2790825" cy="1419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6011908" y="2348880"/>
            <a:ext cx="3132092" cy="830997"/>
          </a:xfrm>
          <a:prstGeom prst="rect">
            <a:avLst/>
          </a:prstGeom>
          <a:noFill/>
        </p:spPr>
        <p:txBody>
          <a:bodyPr wrap="square" rtlCol="0">
            <a:spAutoFit/>
          </a:bodyPr>
          <a:lstStyle/>
          <a:p>
            <a:pPr algn="r"/>
            <a:r>
              <a:rPr lang="ru-RU" dirty="0" smtClean="0"/>
              <a:t> </a:t>
            </a:r>
            <a:r>
              <a:rPr lang="ru-RU" sz="2400" dirty="0" smtClean="0"/>
              <a:t>Монета</a:t>
            </a:r>
          </a:p>
          <a:p>
            <a:pPr algn="r"/>
            <a:r>
              <a:rPr lang="ru-RU" sz="2400" dirty="0" smtClean="0"/>
              <a:t>в 1 рубль</a:t>
            </a:r>
            <a:endParaRPr lang="ru-RU" sz="2400"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900737" y="3501008"/>
            <a:ext cx="2857500" cy="1428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6011909" y="5229200"/>
            <a:ext cx="2917809" cy="1200329"/>
          </a:xfrm>
          <a:prstGeom prst="rect">
            <a:avLst/>
          </a:prstGeom>
          <a:noFill/>
        </p:spPr>
        <p:txBody>
          <a:bodyPr wrap="square" rtlCol="0">
            <a:spAutoFit/>
          </a:bodyPr>
          <a:lstStyle/>
          <a:p>
            <a:pPr algn="r"/>
            <a:r>
              <a:rPr lang="ru-RU" sz="2400" dirty="0"/>
              <a:t>Империал </a:t>
            </a:r>
            <a:r>
              <a:rPr lang="ru-RU" sz="2400" dirty="0" smtClean="0"/>
              <a:t>номиналом</a:t>
            </a:r>
          </a:p>
          <a:p>
            <a:pPr algn="r"/>
            <a:r>
              <a:rPr lang="ru-RU" sz="2400" dirty="0" smtClean="0"/>
              <a:t> </a:t>
            </a:r>
            <a:r>
              <a:rPr lang="ru-RU" sz="2400" dirty="0"/>
              <a:t>5 копеек</a:t>
            </a:r>
          </a:p>
        </p:txBody>
      </p:sp>
    </p:spTree>
    <p:extLst>
      <p:ext uri="{BB962C8B-B14F-4D97-AF65-F5344CB8AC3E}">
        <p14:creationId xmlns:p14="http://schemas.microsoft.com/office/powerpoint/2010/main" xmlns="" val="22448899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77500" lnSpcReduction="20000"/>
          </a:bodyPr>
          <a:lstStyle/>
          <a:p>
            <a:r>
              <a:rPr lang="ru-RU" dirty="0" smtClean="0">
                <a:solidFill>
                  <a:schemeClr val="tx1"/>
                </a:solidFill>
                <a:latin typeface="Arial"/>
              </a:rPr>
              <a:t>При </a:t>
            </a:r>
            <a:r>
              <a:rPr lang="ru-RU" dirty="0">
                <a:solidFill>
                  <a:schemeClr val="tx1"/>
                </a:solidFill>
                <a:latin typeface="Arial"/>
              </a:rPr>
              <a:t>Екатерине I был предпринят </a:t>
            </a:r>
            <a:r>
              <a:rPr lang="ru-RU" dirty="0" smtClean="0">
                <a:solidFill>
                  <a:schemeClr val="tx1"/>
                </a:solidFill>
                <a:latin typeface="Arial"/>
              </a:rPr>
              <a:t>вариант </a:t>
            </a:r>
            <a:r>
              <a:rPr lang="ru-RU" dirty="0">
                <a:solidFill>
                  <a:schemeClr val="tx1"/>
                </a:solidFill>
                <a:latin typeface="Arial"/>
              </a:rPr>
              <a:t>замены дорогостоящего серебра, </a:t>
            </a:r>
            <a:r>
              <a:rPr lang="ru-RU" dirty="0" smtClean="0">
                <a:solidFill>
                  <a:schemeClr val="tx1"/>
                </a:solidFill>
                <a:latin typeface="Arial"/>
              </a:rPr>
              <a:t>на </a:t>
            </a:r>
            <a:r>
              <a:rPr lang="ru-RU" dirty="0">
                <a:solidFill>
                  <a:schemeClr val="tx1"/>
                </a:solidFill>
                <a:latin typeface="Arial"/>
              </a:rPr>
              <a:t>другой материал – медь, для чеканки</a:t>
            </a:r>
            <a:r>
              <a:rPr lang="ru-RU" dirty="0" smtClean="0">
                <a:solidFill>
                  <a:schemeClr val="tx1"/>
                </a:solidFill>
                <a:latin typeface="Arial"/>
              </a:rPr>
              <a:t>.</a:t>
            </a:r>
          </a:p>
          <a:p>
            <a:pPr>
              <a:buNone/>
            </a:pPr>
            <a:endParaRPr lang="ru-RU" dirty="0" smtClean="0">
              <a:solidFill>
                <a:schemeClr val="tx1"/>
              </a:solidFill>
              <a:latin typeface="Arial"/>
            </a:endParaRPr>
          </a:p>
          <a:p>
            <a:r>
              <a:rPr lang="ru-RU" dirty="0" smtClean="0">
                <a:solidFill>
                  <a:schemeClr val="tx1"/>
                </a:solidFill>
                <a:latin typeface="Arial"/>
              </a:rPr>
              <a:t>Медь </a:t>
            </a:r>
            <a:r>
              <a:rPr lang="ru-RU" dirty="0">
                <a:solidFill>
                  <a:schemeClr val="tx1"/>
                </a:solidFill>
                <a:latin typeface="Arial"/>
              </a:rPr>
              <a:t>была несколько дешевле и значительно тяжелее драгоценного метала. Получается, что для соответствия новой монеты старому серебряной деньге потребовалось изготавливать каждую единицу весом в 1,6 кг. Такой тяжелой металлической деньги еще собственно не встречалось на тот момент в широком обиходе. Разве что можно вспомнить каменные деньги весом по полцентнера.</a:t>
            </a:r>
            <a:endParaRPr lang="ru-RU" dirty="0">
              <a:solidFill>
                <a:schemeClr val="tx1"/>
              </a:solidFill>
            </a:endParaRPr>
          </a:p>
        </p:txBody>
      </p:sp>
    </p:spTree>
    <p:extLst>
      <p:ext uri="{BB962C8B-B14F-4D97-AF65-F5344CB8AC3E}">
        <p14:creationId xmlns:p14="http://schemas.microsoft.com/office/powerpoint/2010/main" xmlns="" val="34395256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8686800" cy="838200"/>
          </a:xfrm>
        </p:spPr>
        <p:txBody>
          <a:bodyPr/>
          <a:lstStyle/>
          <a:p>
            <a:r>
              <a:rPr lang="ru-RU" i="1" dirty="0" smtClean="0">
                <a:solidFill>
                  <a:schemeClr val="tx1"/>
                </a:solidFill>
              </a:rPr>
              <a:t>бумажные деньги</a:t>
            </a:r>
            <a:endParaRPr lang="ru-RU" i="1" dirty="0">
              <a:solidFill>
                <a:schemeClr val="tx1"/>
              </a:solidFill>
            </a:endParaRPr>
          </a:p>
        </p:txBody>
      </p:sp>
      <p:sp>
        <p:nvSpPr>
          <p:cNvPr id="3" name="Объект 2"/>
          <p:cNvSpPr>
            <a:spLocks noGrp="1"/>
          </p:cNvSpPr>
          <p:nvPr>
            <p:ph idx="1"/>
          </p:nvPr>
        </p:nvSpPr>
        <p:spPr>
          <a:xfrm>
            <a:off x="304800" y="1554162"/>
            <a:ext cx="6410340" cy="5160986"/>
          </a:xfrm>
        </p:spPr>
        <p:txBody>
          <a:bodyPr>
            <a:noAutofit/>
          </a:bodyPr>
          <a:lstStyle/>
          <a:p>
            <a:r>
              <a:rPr lang="ru-RU" sz="2400" dirty="0">
                <a:solidFill>
                  <a:schemeClr val="tx1"/>
                </a:solidFill>
                <a:latin typeface="Arial"/>
              </a:rPr>
              <a:t>Первый опыт использования бумажных денег был предпринят при Екатерине II</a:t>
            </a:r>
            <a:r>
              <a:rPr lang="ru-RU" sz="2400" dirty="0" smtClean="0">
                <a:solidFill>
                  <a:schemeClr val="tx1"/>
                </a:solidFill>
                <a:latin typeface="Arial"/>
              </a:rPr>
              <a:t>.</a:t>
            </a:r>
          </a:p>
          <a:p>
            <a:r>
              <a:rPr lang="ru-RU" sz="2400" dirty="0" smtClean="0">
                <a:solidFill>
                  <a:schemeClr val="tx1"/>
                </a:solidFill>
                <a:latin typeface="Arial"/>
              </a:rPr>
              <a:t> 1769 </a:t>
            </a:r>
            <a:r>
              <a:rPr lang="ru-RU" sz="2400" dirty="0">
                <a:solidFill>
                  <a:schemeClr val="tx1"/>
                </a:solidFill>
                <a:latin typeface="Arial"/>
              </a:rPr>
              <a:t>год </a:t>
            </a:r>
            <a:r>
              <a:rPr lang="ru-RU" sz="2400" dirty="0" smtClean="0">
                <a:solidFill>
                  <a:schemeClr val="tx1"/>
                </a:solidFill>
                <a:latin typeface="Arial"/>
              </a:rPr>
              <a:t>дата возникновения </a:t>
            </a:r>
            <a:r>
              <a:rPr lang="ru-RU" sz="2400" dirty="0">
                <a:solidFill>
                  <a:schemeClr val="tx1"/>
                </a:solidFill>
                <a:latin typeface="Arial"/>
              </a:rPr>
              <a:t>бумажных денег в России. Были выпущены номиналы в 25, 50, 75 и 100 рублей, которые можно было обменять на равное количество медных монет при необходимости в специально учрежденных для этого банках, расположенных в Москве и </a:t>
            </a:r>
            <a:r>
              <a:rPr lang="ru-RU" sz="2400" dirty="0" smtClean="0">
                <a:solidFill>
                  <a:schemeClr val="tx1"/>
                </a:solidFill>
                <a:latin typeface="Arial"/>
              </a:rPr>
              <a:t>Санкт-Петербурге.</a:t>
            </a:r>
            <a:endParaRPr lang="ru-RU" sz="2400" dirty="0">
              <a:solidFill>
                <a:schemeClr val="tx1"/>
              </a:solidFill>
            </a:endParaRPr>
          </a:p>
        </p:txBody>
      </p:sp>
      <p:pic>
        <p:nvPicPr>
          <p:cNvPr id="6146" name="Picture 2" descr="Первые бумажные деньги России"/>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715140" y="0"/>
            <a:ext cx="2428860" cy="250030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507945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algn="ctr" eaLnBrk="1" fontAlgn="auto" hangingPunct="1">
              <a:spcAft>
                <a:spcPts val="0"/>
              </a:spcAft>
              <a:defRPr/>
            </a:pPr>
            <a:r>
              <a:rPr lang="ru-RU" sz="3200" b="1" dirty="0" smtClean="0">
                <a:solidFill>
                  <a:srgbClr val="00B050"/>
                </a:solidFill>
                <a:latin typeface="Times New Roman" pitchFamily="18" charset="0"/>
                <a:cs typeface="Times New Roman" pitchFamily="18" charset="0"/>
              </a:rPr>
              <a:t>денежная система </a:t>
            </a:r>
            <a:r>
              <a:rPr lang="ru-RU" sz="3200" b="1" dirty="0">
                <a:solidFill>
                  <a:srgbClr val="00B050"/>
                </a:solidFill>
                <a:latin typeface="Times New Roman" pitchFamily="18" charset="0"/>
                <a:cs typeface="Times New Roman" pitchFamily="18" charset="0"/>
              </a:rPr>
              <a:t>СССР</a:t>
            </a:r>
            <a:r>
              <a:rPr lang="ru-RU" sz="3200" b="1" dirty="0">
                <a:solidFill>
                  <a:schemeClr val="tx1"/>
                </a:solidFill>
                <a:latin typeface="Times New Roman" pitchFamily="18" charset="0"/>
                <a:cs typeface="Times New Roman" pitchFamily="18" charset="0"/>
              </a:rPr>
              <a:t/>
            </a:r>
            <a:br>
              <a:rPr lang="ru-RU" sz="3200" b="1" dirty="0">
                <a:solidFill>
                  <a:schemeClr val="tx1"/>
                </a:solidFill>
                <a:latin typeface="Times New Roman" pitchFamily="18" charset="0"/>
                <a:cs typeface="Times New Roman" pitchFamily="18" charset="0"/>
              </a:rPr>
            </a:br>
            <a:endParaRPr lang="ru-RU" sz="3200" b="1" dirty="0">
              <a:solidFill>
                <a:schemeClr val="tx1"/>
              </a:solidFill>
              <a:latin typeface="Times New Roman" pitchFamily="18" charset="0"/>
              <a:cs typeface="Times New Roman" pitchFamily="18" charset="0"/>
            </a:endParaRPr>
          </a:p>
        </p:txBody>
      </p:sp>
      <p:sp>
        <p:nvSpPr>
          <p:cNvPr id="22531" name="Rectangle 3"/>
          <p:cNvSpPr>
            <a:spLocks noGrp="1" noChangeArrowheads="1"/>
          </p:cNvSpPr>
          <p:nvPr>
            <p:ph sz="quarter" idx="1"/>
          </p:nvPr>
        </p:nvSpPr>
        <p:spPr>
          <a:xfrm>
            <a:off x="457200" y="1600200"/>
            <a:ext cx="7467600" cy="4873625"/>
          </a:xfrm>
        </p:spPr>
        <p:txBody>
          <a:bodyPr>
            <a:noAutofit/>
          </a:bodyPr>
          <a:lstStyle/>
          <a:p>
            <a:pPr marL="274320" indent="-274320" eaLnBrk="1" fontAlgn="auto" hangingPunct="1">
              <a:spcAft>
                <a:spcPts val="0"/>
              </a:spcAft>
              <a:buFont typeface="Wingdings"/>
              <a:buChar char=""/>
              <a:defRPr/>
            </a:pPr>
            <a:r>
              <a:rPr lang="ru-RU" sz="2400" dirty="0">
                <a:solidFill>
                  <a:schemeClr val="tx1"/>
                </a:solidFill>
                <a:latin typeface="Arial" pitchFamily="34" charset="0"/>
                <a:cs typeface="Arial" pitchFamily="34" charset="0"/>
              </a:rPr>
              <a:t>В августе 1914 года началась мировая война. Наступила инфляция. </a:t>
            </a:r>
            <a:endParaRPr lang="ru-RU" sz="2400" dirty="0" smtClean="0">
              <a:solidFill>
                <a:schemeClr val="tx1"/>
              </a:solidFill>
              <a:latin typeface="Arial" pitchFamily="34" charset="0"/>
              <a:cs typeface="Arial" pitchFamily="34" charset="0"/>
            </a:endParaRPr>
          </a:p>
          <a:p>
            <a:pPr marL="274320" indent="-274320" eaLnBrk="1" fontAlgn="auto" hangingPunct="1">
              <a:spcAft>
                <a:spcPts val="0"/>
              </a:spcAft>
              <a:buFont typeface="Wingdings"/>
              <a:buChar char=""/>
              <a:defRPr/>
            </a:pPr>
            <a:r>
              <a:rPr lang="ru-RU" sz="2400" dirty="0" smtClean="0">
                <a:solidFill>
                  <a:schemeClr val="tx1"/>
                </a:solidFill>
                <a:latin typeface="Arial" pitchFamily="34" charset="0"/>
                <a:cs typeface="Arial" pitchFamily="34" charset="0"/>
              </a:rPr>
              <a:t>В </a:t>
            </a:r>
            <a:r>
              <a:rPr lang="ru-RU" sz="2400" dirty="0">
                <a:solidFill>
                  <a:schemeClr val="tx1"/>
                </a:solidFill>
                <a:latin typeface="Arial" pitchFamily="34" charset="0"/>
                <a:cs typeface="Arial" pitchFamily="34" charset="0"/>
              </a:rPr>
              <a:t>1915 году исчезла даже медная монета. В обращении остались только бумажные деньги. В том же году был отчеканен последний царский рубль. </a:t>
            </a:r>
            <a:r>
              <a:rPr lang="ru-RU" sz="3600" b="1" dirty="0">
                <a:latin typeface="Times New Roman" pitchFamily="18" charset="0"/>
                <a:cs typeface="Times New Roman" pitchFamily="18" charset="0"/>
              </a:rPr>
              <a:t/>
            </a:r>
            <a:br>
              <a:rPr lang="ru-RU" sz="3600" b="1" dirty="0">
                <a:latin typeface="Times New Roman" pitchFamily="18" charset="0"/>
                <a:cs typeface="Times New Roman" pitchFamily="18" charset="0"/>
              </a:rPr>
            </a:br>
            <a:r>
              <a:rPr lang="ru-RU" sz="3200" b="1" dirty="0"/>
              <a:t/>
            </a:r>
            <a:br>
              <a:rPr lang="ru-RU" sz="3200" b="1" dirty="0"/>
            </a:br>
            <a:endParaRPr lang="ru-RU" sz="32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sz="quarter" idx="1"/>
          </p:nvPr>
        </p:nvSpPr>
        <p:spPr>
          <a:xfrm>
            <a:off x="457200" y="214290"/>
            <a:ext cx="8258204" cy="6259535"/>
          </a:xfrm>
        </p:spPr>
        <p:txBody>
          <a:bodyPr>
            <a:normAutofit/>
          </a:bodyPr>
          <a:lstStyle/>
          <a:p>
            <a:pPr marL="274320" indent="-274320" eaLnBrk="1" fontAlgn="auto" hangingPunct="1">
              <a:lnSpc>
                <a:spcPct val="90000"/>
              </a:lnSpc>
              <a:spcAft>
                <a:spcPts val="0"/>
              </a:spcAft>
              <a:buFont typeface="Wingdings"/>
              <a:buChar char=""/>
              <a:defRPr/>
            </a:pPr>
            <a:r>
              <a:rPr lang="ru-RU" sz="2400" dirty="0">
                <a:solidFill>
                  <a:schemeClr val="tx1"/>
                </a:solidFill>
                <a:latin typeface="Arial" pitchFamily="34" charset="0"/>
                <a:cs typeface="Arial" pitchFamily="34" charset="0"/>
              </a:rPr>
              <a:t>В 1923 году сделан был </a:t>
            </a:r>
            <a:r>
              <a:rPr lang="ru-RU" sz="2400" dirty="0" smtClean="0">
                <a:solidFill>
                  <a:schemeClr val="tx1"/>
                </a:solidFill>
                <a:latin typeface="Arial" pitchFamily="34" charset="0"/>
                <a:cs typeface="Arial" pitchFamily="34" charset="0"/>
              </a:rPr>
              <a:t>шаг </a:t>
            </a:r>
            <a:r>
              <a:rPr lang="ru-RU" sz="2400" dirty="0">
                <a:solidFill>
                  <a:schemeClr val="tx1"/>
                </a:solidFill>
                <a:latin typeface="Arial" pitchFamily="34" charset="0"/>
                <a:cs typeface="Arial" pitchFamily="34" charset="0"/>
              </a:rPr>
              <a:t>к укреплению денежной системы: выпущены денежные знаки только что </a:t>
            </a:r>
            <a:r>
              <a:rPr lang="ru-RU" sz="2400" dirty="0" smtClean="0">
                <a:solidFill>
                  <a:schemeClr val="tx1"/>
                </a:solidFill>
                <a:latin typeface="Arial" pitchFamily="34" charset="0"/>
                <a:cs typeface="Arial" pitchFamily="34" charset="0"/>
              </a:rPr>
              <a:t>созданного СССР. </a:t>
            </a:r>
          </a:p>
          <a:p>
            <a:pPr marL="274320" indent="-274320" eaLnBrk="1" fontAlgn="auto" hangingPunct="1">
              <a:lnSpc>
                <a:spcPct val="90000"/>
              </a:lnSpc>
              <a:spcAft>
                <a:spcPts val="0"/>
              </a:spcAft>
              <a:buFont typeface="Wingdings"/>
              <a:buChar char=""/>
              <a:defRPr/>
            </a:pPr>
            <a:r>
              <a:rPr lang="ru-RU" sz="2400" dirty="0" smtClean="0">
                <a:solidFill>
                  <a:schemeClr val="tx1"/>
                </a:solidFill>
                <a:latin typeface="Arial" pitchFamily="34" charset="0"/>
                <a:cs typeface="Arial" pitchFamily="34" charset="0"/>
              </a:rPr>
              <a:t>1 </a:t>
            </a:r>
            <a:r>
              <a:rPr lang="ru-RU" sz="2400" dirty="0">
                <a:solidFill>
                  <a:schemeClr val="tx1"/>
                </a:solidFill>
                <a:latin typeface="Arial" pitchFamily="34" charset="0"/>
                <a:cs typeface="Arial" pitchFamily="34" charset="0"/>
              </a:rPr>
              <a:t>рубль в этих знаках приравнивался к 1 миллиону рублей, выпущенных до 1922 года, и к 100 рублям в деньгах 1922 года. </a:t>
            </a:r>
          </a:p>
          <a:p>
            <a:pPr marL="274320" indent="-274320" eaLnBrk="1" fontAlgn="auto" hangingPunct="1">
              <a:lnSpc>
                <a:spcPct val="90000"/>
              </a:lnSpc>
              <a:spcAft>
                <a:spcPts val="0"/>
              </a:spcAft>
              <a:buFontTx/>
              <a:buNone/>
              <a:defRPr/>
            </a:pPr>
            <a:r>
              <a:rPr lang="ru-RU" sz="2400" dirty="0">
                <a:solidFill>
                  <a:schemeClr val="tx1"/>
                </a:solidFill>
                <a:latin typeface="Arial" pitchFamily="34" charset="0"/>
                <a:cs typeface="Arial" pitchFamily="34" charset="0"/>
              </a:rPr>
              <a:t>    В 1924 году вышли государственные казначейские билеты достоинством в 1, 3 и 5 рублей. </a:t>
            </a:r>
            <a:endParaRPr lang="ru-RU" sz="2400" dirty="0" smtClean="0">
              <a:solidFill>
                <a:schemeClr val="tx1"/>
              </a:solidFill>
              <a:latin typeface="Arial" pitchFamily="34" charset="0"/>
              <a:cs typeface="Arial" pitchFamily="34" charset="0"/>
            </a:endParaRPr>
          </a:p>
          <a:p>
            <a:pPr marL="274320" indent="-274320" eaLnBrk="1" fontAlgn="auto" hangingPunct="1">
              <a:lnSpc>
                <a:spcPct val="90000"/>
              </a:lnSpc>
              <a:spcAft>
                <a:spcPts val="0"/>
              </a:spcAft>
              <a:buFontTx/>
              <a:buNone/>
              <a:defRPr/>
            </a:pPr>
            <a:endParaRPr lang="ru-RU" sz="2400" dirty="0" smtClean="0">
              <a:solidFill>
                <a:schemeClr val="tx1"/>
              </a:solidFill>
              <a:latin typeface="Arial" pitchFamily="34" charset="0"/>
              <a:cs typeface="Arial" pitchFamily="34" charset="0"/>
            </a:endParaRPr>
          </a:p>
          <a:p>
            <a:pPr marL="274320" indent="-274320">
              <a:lnSpc>
                <a:spcPct val="90000"/>
              </a:lnSpc>
              <a:buNone/>
              <a:defRPr/>
            </a:pPr>
            <a:r>
              <a:rPr lang="ru-RU" sz="2400" b="1" dirty="0" smtClean="0">
                <a:solidFill>
                  <a:schemeClr val="tx1"/>
                </a:solidFill>
                <a:latin typeface="Arial" pitchFamily="34" charset="0"/>
                <a:cs typeface="Arial" pitchFamily="34" charset="0"/>
              </a:rPr>
              <a:t> Еще больше выиграла покупательная сила рубля уже  после денежной реформы 1961 года.</a:t>
            </a:r>
            <a:r>
              <a:rPr lang="ru-RU" sz="3600" dirty="0" smtClean="0">
                <a:solidFill>
                  <a:schemeClr val="tx1"/>
                </a:solidFill>
                <a:latin typeface="Arial" pitchFamily="34" charset="0"/>
                <a:cs typeface="Arial" pitchFamily="34" charset="0"/>
              </a:rPr>
              <a:t> </a:t>
            </a:r>
            <a:endParaRPr lang="ru-RU" sz="2400" dirty="0" smtClean="0">
              <a:solidFill>
                <a:schemeClr val="tx1"/>
              </a:solidFill>
              <a:latin typeface="Arial" pitchFamily="34" charset="0"/>
              <a:cs typeface="Arial" pitchFamily="34" charset="0"/>
            </a:endParaRPr>
          </a:p>
          <a:p>
            <a:pPr marL="274320" indent="-274320" eaLnBrk="1" fontAlgn="auto" hangingPunct="1">
              <a:lnSpc>
                <a:spcPct val="90000"/>
              </a:lnSpc>
              <a:spcAft>
                <a:spcPts val="0"/>
              </a:spcAft>
              <a:buFontTx/>
              <a:buNone/>
              <a:defRPr/>
            </a:pPr>
            <a:endParaRPr lang="ru-RU" sz="2400" dirty="0" smtClean="0">
              <a:solidFill>
                <a:schemeClr val="accent2">
                  <a:lumMod val="75000"/>
                </a:schemeClr>
              </a:solidFill>
              <a:latin typeface="Arial" pitchFamily="34" charset="0"/>
              <a:cs typeface="Arial" pitchFamily="34" charset="0"/>
            </a:endParaRPr>
          </a:p>
          <a:p>
            <a:pPr marL="274320" indent="-274320" eaLnBrk="1" fontAlgn="auto" hangingPunct="1">
              <a:lnSpc>
                <a:spcPct val="90000"/>
              </a:lnSpc>
              <a:spcAft>
                <a:spcPts val="0"/>
              </a:spcAft>
              <a:buFontTx/>
              <a:buNone/>
              <a:defRPr/>
            </a:pPr>
            <a:endParaRPr lang="ru-RU" sz="2400" dirty="0">
              <a:solidFill>
                <a:schemeClr val="accent2">
                  <a:lumMod val="75000"/>
                </a:schemeClr>
              </a:solidFill>
              <a:latin typeface="Arial" pitchFamily="34" charset="0"/>
              <a:cs typeface="Arial" pitchFamily="34" charset="0"/>
            </a:endParaRPr>
          </a:p>
        </p:txBody>
      </p:sp>
      <p:pic>
        <p:nvPicPr>
          <p:cNvPr id="5" name="Picture 4" descr="5 копеек 1961"/>
          <p:cNvPicPr>
            <a:picLocks noChangeAspect="1" noChangeArrowheads="1"/>
          </p:cNvPicPr>
          <p:nvPr/>
        </p:nvPicPr>
        <p:blipFill>
          <a:blip r:embed="rId2"/>
          <a:srcRect/>
          <a:stretch>
            <a:fillRect/>
          </a:stretch>
        </p:blipFill>
        <p:spPr>
          <a:xfrm>
            <a:off x="5334000" y="4953000"/>
            <a:ext cx="3810000" cy="1905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B050"/>
                </a:solidFill>
              </a:rPr>
              <a:t>заключение</a:t>
            </a:r>
            <a:endParaRPr lang="ru-RU" dirty="0">
              <a:solidFill>
                <a:srgbClr val="00B050"/>
              </a:solidFill>
            </a:endParaRPr>
          </a:p>
        </p:txBody>
      </p:sp>
      <p:sp>
        <p:nvSpPr>
          <p:cNvPr id="3" name="Объект 2"/>
          <p:cNvSpPr>
            <a:spLocks noGrp="1"/>
          </p:cNvSpPr>
          <p:nvPr>
            <p:ph idx="1"/>
          </p:nvPr>
        </p:nvSpPr>
        <p:spPr>
          <a:xfrm>
            <a:off x="304800" y="1142984"/>
            <a:ext cx="8686800" cy="4937141"/>
          </a:xfrm>
        </p:spPr>
        <p:txBody>
          <a:bodyPr>
            <a:normAutofit fontScale="92500" lnSpcReduction="10000"/>
          </a:bodyPr>
          <a:lstStyle/>
          <a:p>
            <a:r>
              <a:rPr lang="ru-RU" dirty="0" smtClean="0">
                <a:solidFill>
                  <a:schemeClr val="tx1"/>
                </a:solidFill>
                <a:latin typeface="Arial" pitchFamily="34" charset="0"/>
                <a:cs typeface="Arial" pitchFamily="34" charset="0"/>
              </a:rPr>
              <a:t>Денежная система в России имеет длинную историю развития и реформирования.</a:t>
            </a:r>
          </a:p>
          <a:p>
            <a:r>
              <a:rPr lang="ru-RU" dirty="0" smtClean="0">
                <a:solidFill>
                  <a:schemeClr val="tx1"/>
                </a:solidFill>
                <a:latin typeface="Arial" pitchFamily="34" charset="0"/>
                <a:cs typeface="Arial" pitchFamily="34" charset="0"/>
              </a:rPr>
              <a:t>В 1998 г проведена финальная на данный момент денежная реформа.</a:t>
            </a:r>
          </a:p>
          <a:p>
            <a:r>
              <a:rPr lang="ru-RU" dirty="0" smtClean="0">
                <a:solidFill>
                  <a:schemeClr val="tx1"/>
                </a:solidFill>
                <a:latin typeface="Arial" pitchFamily="34" charset="0"/>
                <a:cs typeface="Arial" pitchFamily="34" charset="0"/>
              </a:rPr>
              <a:t>Но и бумажные деньги, являясь результатом важных перемен в денежной системе России все же исчерпывают себя.</a:t>
            </a:r>
          </a:p>
          <a:p>
            <a:r>
              <a:rPr lang="ru-RU" dirty="0" smtClean="0">
                <a:solidFill>
                  <a:schemeClr val="tx1"/>
                </a:solidFill>
                <a:latin typeface="Arial" pitchFamily="34" charset="0"/>
                <a:cs typeface="Arial" pitchFamily="34" charset="0"/>
              </a:rPr>
              <a:t>Электронные деньги как более прогрессивное средство расчета, постепенно вытесняют незаменимые банкноты.</a:t>
            </a:r>
            <a:endParaRPr lang="ru-RU"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6614228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Содержание.</a:t>
            </a:r>
            <a:endParaRPr lang="ru-RU" dirty="0"/>
          </a:p>
        </p:txBody>
      </p:sp>
      <p:sp>
        <p:nvSpPr>
          <p:cNvPr id="3" name="Содержимое 2"/>
          <p:cNvSpPr>
            <a:spLocks noGrp="1"/>
          </p:cNvSpPr>
          <p:nvPr>
            <p:ph idx="1"/>
          </p:nvPr>
        </p:nvSpPr>
        <p:spPr/>
        <p:txBody>
          <a:bodyPr>
            <a:normAutofit lnSpcReduction="10000"/>
          </a:bodyPr>
          <a:lstStyle/>
          <a:p>
            <a:r>
              <a:rPr lang="ru-RU" dirty="0" smtClean="0">
                <a:solidFill>
                  <a:srgbClr val="00B050"/>
                </a:solidFill>
                <a:latin typeface="+mj-lt"/>
                <a:cs typeface="Arial" pitchFamily="34" charset="0"/>
              </a:rPr>
              <a:t>«</a:t>
            </a:r>
            <a:r>
              <a:rPr lang="ru-RU" sz="2800" dirty="0" smtClean="0">
                <a:solidFill>
                  <a:srgbClr val="00B050"/>
                </a:solidFill>
                <a:latin typeface="Arial" pitchFamily="34" charset="0"/>
                <a:cs typeface="Arial" pitchFamily="34" charset="0"/>
              </a:rPr>
              <a:t>Деньги» в Древнерусском государстве</a:t>
            </a:r>
          </a:p>
          <a:p>
            <a:r>
              <a:rPr lang="ru-RU" sz="2800" dirty="0" smtClean="0">
                <a:solidFill>
                  <a:srgbClr val="00B050"/>
                </a:solidFill>
                <a:latin typeface="Arial" pitchFamily="34" charset="0"/>
                <a:cs typeface="Arial" pitchFamily="34" charset="0"/>
              </a:rPr>
              <a:t>Период раздробленности</a:t>
            </a:r>
          </a:p>
          <a:p>
            <a:r>
              <a:rPr lang="ru-RU" sz="2800" dirty="0" smtClean="0">
                <a:solidFill>
                  <a:srgbClr val="00B050"/>
                </a:solidFill>
                <a:latin typeface="Arial" pitchFamily="34" charset="0"/>
                <a:cs typeface="Arial" pitchFamily="34" charset="0"/>
              </a:rPr>
              <a:t>Российское государство и  первая денежная реформа</a:t>
            </a:r>
          </a:p>
          <a:p>
            <a:r>
              <a:rPr lang="ru-RU" sz="2800" dirty="0" smtClean="0">
                <a:solidFill>
                  <a:srgbClr val="00B050"/>
                </a:solidFill>
                <a:latin typeface="Arial" pitchFamily="34" charset="0"/>
                <a:cs typeface="Arial" pitchFamily="34" charset="0"/>
              </a:rPr>
              <a:t>Денежная система в Российской империи</a:t>
            </a:r>
          </a:p>
          <a:p>
            <a:r>
              <a:rPr lang="ru-RU" sz="2800" dirty="0" smtClean="0">
                <a:solidFill>
                  <a:srgbClr val="00B050"/>
                </a:solidFill>
                <a:latin typeface="Arial" pitchFamily="34" charset="0"/>
                <a:cs typeface="Arial" pitchFamily="34" charset="0"/>
              </a:rPr>
              <a:t>Денежная система СССР</a:t>
            </a:r>
          </a:p>
          <a:p>
            <a:r>
              <a:rPr lang="ru-RU" sz="2800" dirty="0" smtClean="0">
                <a:solidFill>
                  <a:srgbClr val="00B050"/>
                </a:solidFill>
                <a:latin typeface="Arial" pitchFamily="34" charset="0"/>
                <a:ea typeface="Times New Roman"/>
                <a:cs typeface="Arial" pitchFamily="34" charset="0"/>
              </a:rPr>
              <a:t>Заключение</a:t>
            </a:r>
          </a:p>
          <a:p>
            <a:r>
              <a:rPr lang="ru-RU" sz="2800" dirty="0" smtClean="0">
                <a:solidFill>
                  <a:srgbClr val="00B050"/>
                </a:solidFill>
                <a:latin typeface="Arial" pitchFamily="34" charset="0"/>
                <a:cs typeface="Arial" pitchFamily="34" charset="0"/>
              </a:rPr>
              <a:t>Список литературы</a:t>
            </a:r>
          </a:p>
          <a:p>
            <a:r>
              <a:rPr lang="ru-RU" sz="2800" dirty="0" smtClean="0">
                <a:solidFill>
                  <a:srgbClr val="00B050"/>
                </a:solidFill>
                <a:latin typeface="Arial" pitchFamily="34" charset="0"/>
                <a:ea typeface="Times New Roman"/>
                <a:cs typeface="Arial" pitchFamily="34" charset="0"/>
              </a:rPr>
              <a:t>Проверь себя</a:t>
            </a:r>
            <a:endParaRPr lang="ru-RU" sz="2800" dirty="0" smtClean="0">
              <a:solidFill>
                <a:srgbClr val="4E3B30"/>
              </a:solidFill>
              <a:latin typeface="Arial" pitchFamily="34" charset="0"/>
              <a:ea typeface="Times New Roman"/>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B050"/>
                </a:solidFill>
              </a:rPr>
              <a:t>Список литературы</a:t>
            </a:r>
            <a:endParaRPr lang="ru-RU" dirty="0">
              <a:solidFill>
                <a:srgbClr val="00B050"/>
              </a:solidFill>
            </a:endParaRPr>
          </a:p>
        </p:txBody>
      </p:sp>
      <p:sp>
        <p:nvSpPr>
          <p:cNvPr id="3" name="Объект 2"/>
          <p:cNvSpPr>
            <a:spLocks noGrp="1"/>
          </p:cNvSpPr>
          <p:nvPr>
            <p:ph idx="1"/>
          </p:nvPr>
        </p:nvSpPr>
        <p:spPr/>
        <p:txBody>
          <a:bodyPr>
            <a:noAutofit/>
          </a:bodyPr>
          <a:lstStyle/>
          <a:p>
            <a:pPr>
              <a:spcBef>
                <a:spcPts val="0"/>
              </a:spcBef>
            </a:pPr>
            <a:r>
              <a:rPr lang="ru-RU" sz="2400" dirty="0" smtClean="0">
                <a:solidFill>
                  <a:schemeClr val="tx1"/>
                </a:solidFill>
              </a:rPr>
              <a:t>1. Борисов Е.Ф., Петров А.А., </a:t>
            </a:r>
            <a:r>
              <a:rPr lang="ru-RU" sz="2400" dirty="0" err="1" smtClean="0">
                <a:solidFill>
                  <a:schemeClr val="tx1"/>
                </a:solidFill>
              </a:rPr>
              <a:t>Стерликов</a:t>
            </a:r>
            <a:r>
              <a:rPr lang="ru-RU" sz="2400" dirty="0" smtClean="0">
                <a:solidFill>
                  <a:schemeClr val="tx1"/>
                </a:solidFill>
              </a:rPr>
              <a:t> Ф.Ф. «Экономика: справочник».( Москва. «Финансы и статистика» 1997 год.</a:t>
            </a:r>
          </a:p>
          <a:p>
            <a:pPr>
              <a:spcBef>
                <a:spcPts val="0"/>
              </a:spcBef>
            </a:pPr>
            <a:r>
              <a:rPr lang="ru-RU" sz="2400" dirty="0" smtClean="0">
                <a:solidFill>
                  <a:schemeClr val="tx1"/>
                </a:solidFill>
              </a:rPr>
              <a:t>2. Васюков А.И., Горшков В.В., Колесников В.И., Чистяков М.М. «Бумажные денежные знаки России и СССР».- СПб. «Политехника» 2000 г.</a:t>
            </a:r>
          </a:p>
          <a:p>
            <a:pPr>
              <a:spcBef>
                <a:spcPts val="0"/>
              </a:spcBef>
            </a:pPr>
            <a:r>
              <a:rPr lang="ru-RU" sz="2400" dirty="0" smtClean="0">
                <a:solidFill>
                  <a:schemeClr val="tx1"/>
                </a:solidFill>
              </a:rPr>
              <a:t> 3. История России с начала XVIII до конца XIX века. Под ред. А.Н. Сахарова, Москва, АСТ, 2002.</a:t>
            </a:r>
          </a:p>
          <a:p>
            <a:pPr>
              <a:spcBef>
                <a:spcPts val="0"/>
              </a:spcBef>
            </a:pPr>
            <a:r>
              <a:rPr lang="ru-RU" sz="2400" dirty="0" smtClean="0">
                <a:solidFill>
                  <a:schemeClr val="tx1"/>
                </a:solidFill>
              </a:rPr>
              <a:t>4. История России 1961-1917. Москва, </a:t>
            </a:r>
            <a:r>
              <a:rPr lang="ru-RU" sz="2400" dirty="0" err="1" smtClean="0">
                <a:solidFill>
                  <a:schemeClr val="tx1"/>
                </a:solidFill>
              </a:rPr>
              <a:t>Терра</a:t>
            </a:r>
            <a:r>
              <a:rPr lang="ru-RU" sz="2400" dirty="0" smtClean="0">
                <a:solidFill>
                  <a:schemeClr val="tx1"/>
                </a:solidFill>
              </a:rPr>
              <a:t>, 2001.</a:t>
            </a:r>
          </a:p>
          <a:p>
            <a:pPr>
              <a:spcBef>
                <a:spcPts val="0"/>
              </a:spcBef>
            </a:pPr>
            <a:r>
              <a:rPr lang="ru-RU" sz="2400" dirty="0" smtClean="0">
                <a:solidFill>
                  <a:schemeClr val="tx1"/>
                </a:solidFill>
              </a:rPr>
              <a:t>5.Электронный ресурс: </a:t>
            </a:r>
            <a:r>
              <a:rPr lang="en-US" sz="2400" dirty="0" smtClean="0">
                <a:solidFill>
                  <a:schemeClr val="tx1"/>
                </a:solidFill>
              </a:rPr>
              <a:t>http://www.russian-money.ru</a:t>
            </a:r>
            <a:endParaRPr lang="ru-RU" sz="2400" dirty="0">
              <a:solidFill>
                <a:schemeClr val="tx1"/>
              </a:solidFill>
            </a:endParaRPr>
          </a:p>
        </p:txBody>
      </p:sp>
    </p:spTree>
    <p:extLst>
      <p:ext uri="{BB962C8B-B14F-4D97-AF65-F5344CB8AC3E}">
        <p14:creationId xmlns:p14="http://schemas.microsoft.com/office/powerpoint/2010/main" xmlns="" val="24492067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42852"/>
            <a:ext cx="8686800" cy="785818"/>
          </a:xfrm>
        </p:spPr>
        <p:txBody>
          <a:bodyPr>
            <a:normAutofit fontScale="90000"/>
          </a:bodyPr>
          <a:lstStyle/>
          <a:p>
            <a:r>
              <a:rPr lang="ru-RU" i="1" dirty="0" smtClean="0">
                <a:solidFill>
                  <a:srgbClr val="00B050"/>
                </a:solidFill>
              </a:rPr>
              <a:t>Проверь себя. </a:t>
            </a:r>
            <a:br>
              <a:rPr lang="ru-RU" i="1" dirty="0" smtClean="0">
                <a:solidFill>
                  <a:srgbClr val="00B050"/>
                </a:solidFill>
              </a:rPr>
            </a:br>
            <a:endParaRPr lang="ru-RU" i="1" dirty="0">
              <a:solidFill>
                <a:srgbClr val="00B050"/>
              </a:solidFill>
            </a:endParaRPr>
          </a:p>
        </p:txBody>
      </p:sp>
      <p:sp>
        <p:nvSpPr>
          <p:cNvPr id="3" name="Содержимое 2"/>
          <p:cNvSpPr>
            <a:spLocks noGrp="1"/>
          </p:cNvSpPr>
          <p:nvPr>
            <p:ph idx="1"/>
          </p:nvPr>
        </p:nvSpPr>
        <p:spPr>
          <a:xfrm>
            <a:off x="304800" y="1000108"/>
            <a:ext cx="8686800" cy="5080017"/>
          </a:xfrm>
        </p:spPr>
        <p:txBody>
          <a:bodyPr/>
          <a:lstStyle/>
          <a:p>
            <a:r>
              <a:rPr lang="ru-RU" dirty="0" smtClean="0">
                <a:solidFill>
                  <a:schemeClr val="tx1"/>
                </a:solidFill>
              </a:rPr>
              <a:t>Что мы вносим в общее дело, а греки вносили в бюджет?</a:t>
            </a:r>
          </a:p>
          <a:p>
            <a:r>
              <a:rPr lang="ru-RU" dirty="0" smtClean="0">
                <a:solidFill>
                  <a:schemeClr val="tx1"/>
                </a:solidFill>
              </a:rPr>
              <a:t>Кому принадлежит фраза «Время-деньги»?</a:t>
            </a:r>
          </a:p>
          <a:p>
            <a:r>
              <a:rPr lang="ru-RU" dirty="0" smtClean="0">
                <a:solidFill>
                  <a:schemeClr val="tx1"/>
                </a:solidFill>
              </a:rPr>
              <a:t>Как называется ожерелье из монет?</a:t>
            </a:r>
          </a:p>
          <a:p>
            <a:r>
              <a:rPr lang="ru-RU" dirty="0" smtClean="0">
                <a:solidFill>
                  <a:schemeClr val="tx1"/>
                </a:solidFill>
              </a:rPr>
              <a:t>И марка российского самолета, и вьетнамская копейка?</a:t>
            </a:r>
          </a:p>
          <a:p>
            <a:r>
              <a:rPr lang="ru-RU" dirty="0" smtClean="0">
                <a:solidFill>
                  <a:schemeClr val="tx1"/>
                </a:solidFill>
              </a:rPr>
              <a:t>Русский художник иконописец с «валютной» фамилией?</a:t>
            </a:r>
          </a:p>
          <a:p>
            <a:r>
              <a:rPr lang="ru-RU" dirty="0" smtClean="0">
                <a:solidFill>
                  <a:schemeClr val="tx1"/>
                </a:solidFill>
              </a:rPr>
              <a:t>У человека 12 пар, а у монеты всего одно?</a:t>
            </a:r>
          </a:p>
          <a:p>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ответы</a:t>
            </a:r>
            <a:endParaRPr lang="ru-RU" dirty="0"/>
          </a:p>
        </p:txBody>
      </p:sp>
      <p:sp>
        <p:nvSpPr>
          <p:cNvPr id="3" name="Содержимое 2"/>
          <p:cNvSpPr>
            <a:spLocks noGrp="1"/>
          </p:cNvSpPr>
          <p:nvPr>
            <p:ph idx="1"/>
          </p:nvPr>
        </p:nvSpPr>
        <p:spPr/>
        <p:txBody>
          <a:bodyPr/>
          <a:lstStyle/>
          <a:p>
            <a:r>
              <a:rPr lang="ru-RU" dirty="0" smtClean="0">
                <a:solidFill>
                  <a:schemeClr val="tx1"/>
                </a:solidFill>
              </a:rPr>
              <a:t>1.Лепта(мелкая монета в Др.Греции)</a:t>
            </a:r>
          </a:p>
          <a:p>
            <a:r>
              <a:rPr lang="ru-RU" dirty="0" smtClean="0">
                <a:solidFill>
                  <a:schemeClr val="tx1"/>
                </a:solidFill>
              </a:rPr>
              <a:t>2.Б.Франклин</a:t>
            </a:r>
          </a:p>
          <a:p>
            <a:r>
              <a:rPr lang="ru-RU" dirty="0" smtClean="0">
                <a:solidFill>
                  <a:schemeClr val="tx1"/>
                </a:solidFill>
              </a:rPr>
              <a:t>3.Монисто</a:t>
            </a:r>
          </a:p>
          <a:p>
            <a:r>
              <a:rPr lang="ru-RU" dirty="0" smtClean="0">
                <a:solidFill>
                  <a:schemeClr val="tx1"/>
                </a:solidFill>
              </a:rPr>
              <a:t>4.Су</a:t>
            </a:r>
          </a:p>
          <a:p>
            <a:r>
              <a:rPr lang="ru-RU" dirty="0" smtClean="0">
                <a:solidFill>
                  <a:schemeClr val="tx1"/>
                </a:solidFill>
              </a:rPr>
              <a:t>5.Андрей Рублев</a:t>
            </a:r>
          </a:p>
          <a:p>
            <a:r>
              <a:rPr lang="ru-RU" dirty="0" smtClean="0">
                <a:solidFill>
                  <a:schemeClr val="tx1"/>
                </a:solidFill>
              </a:rPr>
              <a:t>6.ребро</a:t>
            </a:r>
          </a:p>
          <a:p>
            <a:endParaRPr lang="ru-RU" dirty="0" smtClean="0"/>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316776"/>
            <a:ext cx="8535892" cy="876746"/>
          </a:xfrm>
        </p:spPr>
        <p:txBody>
          <a:bodyPr>
            <a:normAutofit fontScale="90000"/>
          </a:bodyPr>
          <a:lstStyle/>
          <a:p>
            <a:r>
              <a:rPr lang="ru-RU" sz="2800" dirty="0" smtClean="0">
                <a:solidFill>
                  <a:srgbClr val="00B050"/>
                </a:solidFill>
                <a:latin typeface="Arial" pitchFamily="34" charset="0"/>
                <a:cs typeface="Arial" pitchFamily="34" charset="0"/>
              </a:rPr>
              <a:t>«</a:t>
            </a:r>
            <a:r>
              <a:rPr lang="ru-RU" sz="3100" dirty="0" smtClean="0">
                <a:solidFill>
                  <a:srgbClr val="00B050"/>
                </a:solidFill>
                <a:latin typeface="Arial" pitchFamily="34" charset="0"/>
                <a:cs typeface="Arial" pitchFamily="34" charset="0"/>
              </a:rPr>
              <a:t>Деньги» в Древнерусском государстве</a:t>
            </a:r>
            <a:endParaRPr lang="ru-RU" sz="3100" dirty="0">
              <a:solidFill>
                <a:srgbClr val="00B050"/>
              </a:solidFill>
              <a:latin typeface="Arial" pitchFamily="34" charset="0"/>
              <a:cs typeface="Arial" pitchFamily="34" charset="0"/>
            </a:endParaRPr>
          </a:p>
        </p:txBody>
      </p:sp>
      <p:sp>
        <p:nvSpPr>
          <p:cNvPr id="3" name="Объект 2"/>
          <p:cNvSpPr>
            <a:spLocks noGrp="1"/>
          </p:cNvSpPr>
          <p:nvPr>
            <p:ph idx="1"/>
          </p:nvPr>
        </p:nvSpPr>
        <p:spPr>
          <a:xfrm>
            <a:off x="169870" y="5143512"/>
            <a:ext cx="5986306" cy="1525848"/>
          </a:xfrm>
        </p:spPr>
        <p:txBody>
          <a:bodyPr>
            <a:noAutofit/>
          </a:bodyPr>
          <a:lstStyle/>
          <a:p>
            <a:pPr marL="0" lvl="0" indent="0">
              <a:spcBef>
                <a:spcPts val="0"/>
              </a:spcBef>
              <a:buClr>
                <a:srgbClr val="F0A22E"/>
              </a:buClr>
              <a:buNone/>
            </a:pPr>
            <a:r>
              <a:rPr lang="ru-RU" sz="2400" b="1" dirty="0" smtClean="0">
                <a:solidFill>
                  <a:srgbClr val="444444"/>
                </a:solidFill>
                <a:latin typeface="Arial" pitchFamily="34" charset="0"/>
                <a:cs typeface="Arial" pitchFamily="34" charset="0"/>
              </a:rPr>
              <a:t>Украшения из драгоценных металлов  </a:t>
            </a:r>
          </a:p>
          <a:p>
            <a:pPr marL="0" lvl="0" indent="0">
              <a:spcBef>
                <a:spcPts val="0"/>
              </a:spcBef>
              <a:buClr>
                <a:srgbClr val="F0A22E"/>
              </a:buClr>
              <a:buNone/>
            </a:pPr>
            <a:r>
              <a:rPr lang="ru-RU" sz="2400" dirty="0" smtClean="0">
                <a:solidFill>
                  <a:srgbClr val="444444"/>
                </a:solidFill>
                <a:latin typeface="Arial" pitchFamily="34" charset="0"/>
                <a:cs typeface="Arial" pitchFamily="34" charset="0"/>
              </a:rPr>
              <a:t>(например, «</a:t>
            </a:r>
            <a:r>
              <a:rPr lang="ru-RU" sz="2400" dirty="0" err="1" smtClean="0">
                <a:solidFill>
                  <a:srgbClr val="444444"/>
                </a:solidFill>
                <a:latin typeface="Arial" pitchFamily="34" charset="0"/>
                <a:cs typeface="Arial" pitchFamily="34" charset="0"/>
              </a:rPr>
              <a:t>гривня</a:t>
            </a:r>
            <a:r>
              <a:rPr lang="ru-RU" sz="2400" dirty="0" smtClean="0">
                <a:solidFill>
                  <a:srgbClr val="444444"/>
                </a:solidFill>
                <a:latin typeface="Arial" pitchFamily="34" charset="0"/>
                <a:cs typeface="Arial" pitchFamily="34" charset="0"/>
              </a:rPr>
              <a:t>» – украшение славянских народов,  носимое на шее, получившее  название от «загривка»)</a:t>
            </a:r>
          </a:p>
          <a:p>
            <a:pPr marL="0" indent="0">
              <a:buNone/>
            </a:pPr>
            <a:endParaRPr lang="ru-RU" sz="1800"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85918" y="3714752"/>
            <a:ext cx="1720218" cy="10297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9870" y="3524489"/>
            <a:ext cx="1461458" cy="14586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172400" y="2478080"/>
            <a:ext cx="689365" cy="13949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146989" y="1254140"/>
            <a:ext cx="1173423" cy="8789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84584" y="1108155"/>
            <a:ext cx="4775448" cy="461665"/>
          </a:xfrm>
          <a:prstGeom prst="rect">
            <a:avLst/>
          </a:prstGeom>
          <a:noFill/>
        </p:spPr>
        <p:txBody>
          <a:bodyPr wrap="square" rtlCol="0">
            <a:spAutoFit/>
          </a:bodyPr>
          <a:lstStyle/>
          <a:p>
            <a:pPr lvl="0">
              <a:buClr>
                <a:srgbClr val="F0A22E"/>
              </a:buClr>
            </a:pPr>
            <a:r>
              <a:rPr lang="ru-RU" sz="2400" b="1" dirty="0">
                <a:solidFill>
                  <a:srgbClr val="444444"/>
                </a:solidFill>
                <a:latin typeface="Arial" pitchFamily="34" charset="0"/>
                <a:cs typeface="Arial" pitchFamily="34" charset="0"/>
              </a:rPr>
              <a:t>Расчет за товар </a:t>
            </a:r>
            <a:r>
              <a:rPr lang="ru-RU" sz="2400" b="1" dirty="0" smtClean="0">
                <a:solidFill>
                  <a:srgbClr val="444444"/>
                </a:solidFill>
                <a:latin typeface="Arial" pitchFamily="34" charset="0"/>
                <a:cs typeface="Arial" pitchFamily="34" charset="0"/>
              </a:rPr>
              <a:t>проводили:</a:t>
            </a:r>
            <a:endParaRPr lang="ru-RU" sz="2400" b="1" dirty="0">
              <a:solidFill>
                <a:srgbClr val="444444"/>
              </a:solidFill>
              <a:latin typeface="Arial" pitchFamily="34" charset="0"/>
              <a:cs typeface="Arial" pitchFamily="34" charset="0"/>
            </a:endParaRPr>
          </a:p>
        </p:txBody>
      </p:sp>
      <p:sp>
        <p:nvSpPr>
          <p:cNvPr id="6" name="TextBox 5"/>
          <p:cNvSpPr txBox="1"/>
          <p:nvPr/>
        </p:nvSpPr>
        <p:spPr>
          <a:xfrm>
            <a:off x="5470517" y="4143380"/>
            <a:ext cx="3673483" cy="1200329"/>
          </a:xfrm>
          <a:prstGeom prst="rect">
            <a:avLst/>
          </a:prstGeom>
          <a:noFill/>
        </p:spPr>
        <p:txBody>
          <a:bodyPr wrap="square" rtlCol="0">
            <a:spAutoFit/>
          </a:bodyPr>
          <a:lstStyle/>
          <a:p>
            <a:pPr lvl="0" algn="ctr">
              <a:buClr>
                <a:srgbClr val="F0A22E"/>
              </a:buClr>
            </a:pPr>
            <a:r>
              <a:rPr lang="ru-RU" sz="2400" dirty="0">
                <a:solidFill>
                  <a:srgbClr val="444444"/>
                </a:solidFill>
                <a:latin typeface="Arial" pitchFamily="34" charset="0"/>
                <a:cs typeface="Arial" pitchFamily="34" charset="0"/>
              </a:rPr>
              <a:t>Украшения из </a:t>
            </a:r>
            <a:r>
              <a:rPr lang="ru-RU" sz="2400" dirty="0" smtClean="0">
                <a:solidFill>
                  <a:srgbClr val="444444"/>
                </a:solidFill>
                <a:latin typeface="Arial" pitchFamily="34" charset="0"/>
                <a:cs typeface="Arial" pitchFamily="34" charset="0"/>
              </a:rPr>
              <a:t>заморских</a:t>
            </a:r>
          </a:p>
          <a:p>
            <a:pPr lvl="0" algn="ctr">
              <a:buClr>
                <a:srgbClr val="F0A22E"/>
              </a:buClr>
            </a:pPr>
            <a:r>
              <a:rPr lang="ru-RU" sz="2400" dirty="0" smtClean="0">
                <a:solidFill>
                  <a:srgbClr val="444444"/>
                </a:solidFill>
                <a:latin typeface="Arial" pitchFamily="34" charset="0"/>
                <a:cs typeface="Arial" pitchFamily="34" charset="0"/>
              </a:rPr>
              <a:t>раковин каури</a:t>
            </a:r>
            <a:endParaRPr lang="ru-RU" sz="2400" dirty="0">
              <a:solidFill>
                <a:srgbClr val="444444"/>
              </a:solidFill>
              <a:latin typeface="Arial" pitchFamily="34" charset="0"/>
              <a:cs typeface="Arial" pitchFamily="34" charset="0"/>
            </a:endParaRPr>
          </a:p>
        </p:txBody>
      </p:sp>
      <p:pic>
        <p:nvPicPr>
          <p:cNvPr id="1033" name="Picture 9"/>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928926" y="2285992"/>
            <a:ext cx="2868981" cy="1385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143730" y="1693607"/>
            <a:ext cx="2844094" cy="1569660"/>
          </a:xfrm>
          <a:prstGeom prst="rect">
            <a:avLst/>
          </a:prstGeom>
          <a:noFill/>
        </p:spPr>
        <p:txBody>
          <a:bodyPr wrap="square" rtlCol="0">
            <a:spAutoFit/>
          </a:bodyPr>
          <a:lstStyle/>
          <a:p>
            <a:r>
              <a:rPr lang="ru-RU" sz="2400" dirty="0" smtClean="0">
                <a:solidFill>
                  <a:srgbClr val="444444"/>
                </a:solidFill>
                <a:latin typeface="Arial"/>
              </a:rPr>
              <a:t>Редкостные раковины каури, ввозимые  из </a:t>
            </a:r>
            <a:r>
              <a:rPr lang="ru-RU" sz="2400" dirty="0">
                <a:solidFill>
                  <a:srgbClr val="444444"/>
                </a:solidFill>
                <a:latin typeface="Arial"/>
              </a:rPr>
              <a:t>далекой Океании.</a:t>
            </a:r>
            <a:endParaRPr lang="ru-RU" sz="2400" dirty="0"/>
          </a:p>
        </p:txBody>
      </p:sp>
      <p:pic>
        <p:nvPicPr>
          <p:cNvPr id="1036" name="Picture 1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6601010" y="1618242"/>
            <a:ext cx="1294736" cy="1719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110265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60648"/>
            <a:ext cx="8686800" cy="792088"/>
          </a:xfrm>
        </p:spPr>
        <p:txBody>
          <a:bodyPr/>
          <a:lstStyle/>
          <a:p>
            <a:r>
              <a:rPr lang="en-US" sz="2800" dirty="0" smtClean="0">
                <a:solidFill>
                  <a:srgbClr val="444444"/>
                </a:solidFill>
                <a:effectLst/>
                <a:latin typeface="Arial"/>
              </a:rPr>
              <a:t>VIII-IX</a:t>
            </a:r>
            <a:r>
              <a:rPr lang="ru-RU" sz="2800" dirty="0" smtClean="0">
                <a:solidFill>
                  <a:srgbClr val="444444"/>
                </a:solidFill>
                <a:effectLst/>
                <a:latin typeface="Arial"/>
              </a:rPr>
              <a:t> </a:t>
            </a:r>
            <a:r>
              <a:rPr lang="ru-RU" sz="2800" dirty="0" err="1" smtClean="0">
                <a:solidFill>
                  <a:srgbClr val="444444"/>
                </a:solidFill>
                <a:effectLst/>
                <a:latin typeface="Arial"/>
              </a:rPr>
              <a:t>вЕКА</a:t>
            </a:r>
            <a:endParaRPr lang="ru-RU" dirty="0"/>
          </a:p>
        </p:txBody>
      </p:sp>
      <p:sp>
        <p:nvSpPr>
          <p:cNvPr id="3" name="Объект 2"/>
          <p:cNvSpPr>
            <a:spLocks noGrp="1"/>
          </p:cNvSpPr>
          <p:nvPr>
            <p:ph idx="1"/>
          </p:nvPr>
        </p:nvSpPr>
        <p:spPr>
          <a:xfrm>
            <a:off x="214282" y="1322461"/>
            <a:ext cx="5929354" cy="5106935"/>
          </a:xfrm>
        </p:spPr>
        <p:txBody>
          <a:bodyPr>
            <a:normAutofit fontScale="77500" lnSpcReduction="20000"/>
          </a:bodyPr>
          <a:lstStyle/>
          <a:p>
            <a:pPr lvl="0">
              <a:spcBef>
                <a:spcPts val="0"/>
              </a:spcBef>
              <a:buClr>
                <a:srgbClr val="F0A22E"/>
              </a:buClr>
            </a:pPr>
            <a:r>
              <a:rPr lang="ru-RU" sz="3400" dirty="0" smtClean="0">
                <a:solidFill>
                  <a:srgbClr val="444444"/>
                </a:solidFill>
                <a:latin typeface="Arial" pitchFamily="34" charset="0"/>
                <a:cs typeface="Arial" pitchFamily="34" charset="0"/>
              </a:rPr>
              <a:t>Период </a:t>
            </a:r>
            <a:r>
              <a:rPr lang="ru-RU" sz="3400" dirty="0">
                <a:solidFill>
                  <a:srgbClr val="444444"/>
                </a:solidFill>
                <a:latin typeface="Arial" pitchFamily="34" charset="0"/>
                <a:cs typeface="Arial" pitchFamily="34" charset="0"/>
              </a:rPr>
              <a:t>VIII-IX вв</a:t>
            </a:r>
            <a:r>
              <a:rPr lang="ru-RU" sz="3400" dirty="0" smtClean="0">
                <a:solidFill>
                  <a:srgbClr val="444444"/>
                </a:solidFill>
                <a:latin typeface="Arial" pitchFamily="34" charset="0"/>
                <a:cs typeface="Arial" pitchFamily="34" charset="0"/>
              </a:rPr>
              <a:t>. –  начало торговых отношений </a:t>
            </a:r>
            <a:r>
              <a:rPr lang="ru-RU" sz="3400" dirty="0">
                <a:solidFill>
                  <a:srgbClr val="444444"/>
                </a:solidFill>
                <a:latin typeface="Arial" pitchFamily="34" charset="0"/>
                <a:cs typeface="Arial" pitchFamily="34" charset="0"/>
              </a:rPr>
              <a:t>Арабского Халифата и Древней </a:t>
            </a:r>
            <a:r>
              <a:rPr lang="ru-RU" sz="3400" dirty="0" smtClean="0">
                <a:solidFill>
                  <a:srgbClr val="444444"/>
                </a:solidFill>
                <a:latin typeface="Arial" pitchFamily="34" charset="0"/>
                <a:cs typeface="Arial" pitchFamily="34" charset="0"/>
              </a:rPr>
              <a:t>Руси;</a:t>
            </a:r>
            <a:endParaRPr lang="ru-RU" sz="3400" dirty="0" smtClean="0">
              <a:solidFill>
                <a:srgbClr val="4E3B30"/>
              </a:solidFill>
              <a:latin typeface="Arial" pitchFamily="34" charset="0"/>
              <a:cs typeface="Arial" pitchFamily="34" charset="0"/>
            </a:endParaRPr>
          </a:p>
          <a:p>
            <a:pPr>
              <a:buClr>
                <a:srgbClr val="F0A22E"/>
              </a:buClr>
            </a:pPr>
            <a:r>
              <a:rPr lang="ru-RU" sz="3400" dirty="0" smtClean="0">
                <a:solidFill>
                  <a:srgbClr val="444444"/>
                </a:solidFill>
                <a:latin typeface="Arial" pitchFamily="34" charset="0"/>
                <a:cs typeface="Arial" pitchFamily="34" charset="0"/>
              </a:rPr>
              <a:t>Арабские дирхемы (кун, ногат)</a:t>
            </a:r>
            <a:r>
              <a:rPr lang="ru-RU" sz="3400" dirty="0" smtClean="0">
                <a:latin typeface="Arial" pitchFamily="34" charset="0"/>
                <a:cs typeface="Arial" pitchFamily="34" charset="0"/>
              </a:rPr>
              <a:t>, первые монеты, ввозимые на территорию Руси, изготавливались из серебра; </a:t>
            </a:r>
          </a:p>
          <a:p>
            <a:pPr lvl="0">
              <a:buClr>
                <a:srgbClr val="F0A22E"/>
              </a:buClr>
            </a:pPr>
            <a:r>
              <a:rPr lang="ru-RU" sz="3400" dirty="0">
                <a:solidFill>
                  <a:srgbClr val="444444"/>
                </a:solidFill>
                <a:latin typeface="Arial" pitchFamily="34" charset="0"/>
                <a:cs typeface="Arial" pitchFamily="34" charset="0"/>
              </a:rPr>
              <a:t>Для соотношения пришлой валюты и своей собственной, </a:t>
            </a:r>
            <a:r>
              <a:rPr lang="ru-RU" sz="3400" dirty="0" smtClean="0">
                <a:solidFill>
                  <a:srgbClr val="444444"/>
                </a:solidFill>
                <a:latin typeface="Arial" pitchFamily="34" charset="0"/>
                <a:cs typeface="Arial" pitchFamily="34" charset="0"/>
              </a:rPr>
              <a:t> использовался </a:t>
            </a:r>
            <a:r>
              <a:rPr lang="ru-RU" sz="3400" dirty="0">
                <a:solidFill>
                  <a:srgbClr val="444444"/>
                </a:solidFill>
                <a:latin typeface="Arial" pitchFamily="34" charset="0"/>
                <a:cs typeface="Arial" pitchFamily="34" charset="0"/>
              </a:rPr>
              <a:t>примерный </a:t>
            </a:r>
            <a:r>
              <a:rPr lang="ru-RU" sz="3400" dirty="0" smtClean="0">
                <a:solidFill>
                  <a:srgbClr val="444444"/>
                </a:solidFill>
                <a:latin typeface="Arial" pitchFamily="34" charset="0"/>
                <a:cs typeface="Arial" pitchFamily="34" charset="0"/>
              </a:rPr>
              <a:t>курс (24 </a:t>
            </a:r>
            <a:r>
              <a:rPr lang="ru-RU" sz="3400" dirty="0">
                <a:solidFill>
                  <a:srgbClr val="444444"/>
                </a:solidFill>
                <a:latin typeface="Arial" pitchFamily="34" charset="0"/>
                <a:cs typeface="Arial" pitchFamily="34" charset="0"/>
              </a:rPr>
              <a:t>куна </a:t>
            </a:r>
            <a:r>
              <a:rPr lang="ru-RU" sz="3400" dirty="0" smtClean="0">
                <a:solidFill>
                  <a:srgbClr val="444444"/>
                </a:solidFill>
                <a:latin typeface="Arial" pitchFamily="34" charset="0"/>
                <a:cs typeface="Arial" pitchFamily="34" charset="0"/>
              </a:rPr>
              <a:t>равнялись одной </a:t>
            </a:r>
            <a:r>
              <a:rPr lang="ru-RU" sz="3400" dirty="0">
                <a:solidFill>
                  <a:srgbClr val="444444"/>
                </a:solidFill>
                <a:latin typeface="Arial" pitchFamily="34" charset="0"/>
                <a:cs typeface="Arial" pitchFamily="34" charset="0"/>
              </a:rPr>
              <a:t>гривне </a:t>
            </a:r>
            <a:r>
              <a:rPr lang="ru-RU" sz="3400" dirty="0" smtClean="0">
                <a:solidFill>
                  <a:srgbClr val="444444"/>
                </a:solidFill>
                <a:latin typeface="Arial" pitchFamily="34" charset="0"/>
                <a:cs typeface="Arial" pitchFamily="34" charset="0"/>
              </a:rPr>
              <a:t>кун).</a:t>
            </a:r>
          </a:p>
          <a:p>
            <a:pPr marL="0" lvl="0">
              <a:buClr>
                <a:srgbClr val="F0A22E"/>
              </a:buClr>
            </a:pPr>
            <a:r>
              <a:rPr lang="ru-RU" sz="3400" dirty="0" smtClean="0">
                <a:solidFill>
                  <a:srgbClr val="444444"/>
                </a:solidFill>
                <a:latin typeface="Arial" pitchFamily="34" charset="0"/>
                <a:cs typeface="Arial" pitchFamily="34" charset="0"/>
              </a:rPr>
              <a:t>Самая мелкая разменной единица – вешка, приравненная к 1/6 куна. </a:t>
            </a:r>
          </a:p>
          <a:p>
            <a:pPr lvl="0">
              <a:buClr>
                <a:srgbClr val="F0A22E"/>
              </a:buClr>
            </a:pPr>
            <a:endParaRPr lang="ru-RU" sz="3100" dirty="0" smtClean="0">
              <a:solidFill>
                <a:srgbClr val="444444"/>
              </a:solidFill>
              <a:latin typeface="Times New Roman" pitchFamily="18" charset="0"/>
              <a:cs typeface="Times New Roman" pitchFamily="18" charset="0"/>
            </a:endParaRPr>
          </a:p>
          <a:p>
            <a:pPr lvl="0">
              <a:buClr>
                <a:srgbClr val="F0A22E"/>
              </a:buClr>
            </a:pPr>
            <a:endParaRPr lang="ru-RU" sz="2000" dirty="0" smtClean="0">
              <a:solidFill>
                <a:srgbClr val="444444"/>
              </a:solidFill>
              <a:latin typeface="Times New Roman" pitchFamily="18" charset="0"/>
              <a:cs typeface="Times New Roman" pitchFamily="18" charset="0"/>
            </a:endParaRPr>
          </a:p>
          <a:p>
            <a:pPr lvl="0">
              <a:buClr>
                <a:srgbClr val="F0A22E"/>
              </a:buClr>
            </a:pPr>
            <a:endParaRPr lang="ru-RU" sz="2000" dirty="0" smtClean="0">
              <a:latin typeface="Times New Roman" pitchFamily="18" charset="0"/>
              <a:cs typeface="Times New Roman" pitchFamily="18" charset="0"/>
            </a:endParaRPr>
          </a:p>
          <a:p>
            <a:endParaRPr lang="ru-RU" sz="28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12160" y="1465372"/>
            <a:ext cx="2809875" cy="1428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6075014" y="3068960"/>
            <a:ext cx="3068986" cy="830997"/>
          </a:xfrm>
          <a:prstGeom prst="rect">
            <a:avLst/>
          </a:prstGeom>
          <a:noFill/>
        </p:spPr>
        <p:txBody>
          <a:bodyPr wrap="square" rtlCol="0">
            <a:spAutoFit/>
          </a:bodyPr>
          <a:lstStyle/>
          <a:p>
            <a:r>
              <a:rPr lang="ru-RU" sz="2400" dirty="0">
                <a:solidFill>
                  <a:srgbClr val="333333"/>
                </a:solidFill>
                <a:latin typeface="Helvetica"/>
              </a:rPr>
              <a:t>Арабские дирхемы для оплаты товаров</a:t>
            </a:r>
            <a:endParaRPr lang="ru-RU" sz="2400" dirty="0"/>
          </a:p>
        </p:txBody>
      </p:sp>
    </p:spTree>
    <p:extLst>
      <p:ext uri="{BB962C8B-B14F-4D97-AF65-F5344CB8AC3E}">
        <p14:creationId xmlns:p14="http://schemas.microsoft.com/office/powerpoint/2010/main" xmlns="" val="15482545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1025" y="260649"/>
            <a:ext cx="6429207" cy="876746"/>
          </a:xfrm>
        </p:spPr>
        <p:txBody>
          <a:bodyPr>
            <a:normAutofit/>
          </a:bodyPr>
          <a:lstStyle/>
          <a:p>
            <a:r>
              <a:rPr lang="ru-RU" sz="2800" cap="none" dirty="0" smtClean="0">
                <a:solidFill>
                  <a:srgbClr val="4E3B30"/>
                </a:solidFill>
                <a:effectLst/>
                <a:latin typeface="Times New Roman"/>
                <a:ea typeface="Times New Roman"/>
                <a:cs typeface="Times New Roman"/>
              </a:rPr>
              <a:t>IX-X ВЕК</a:t>
            </a:r>
            <a:endParaRPr lang="ru-RU" sz="2800" dirty="0">
              <a:latin typeface="Times New Roman" pitchFamily="18" charset="0"/>
              <a:cs typeface="Times New Roman" pitchFamily="18" charset="0"/>
            </a:endParaRPr>
          </a:p>
        </p:txBody>
      </p:sp>
      <p:sp>
        <p:nvSpPr>
          <p:cNvPr id="3" name="Объект 2"/>
          <p:cNvSpPr>
            <a:spLocks noGrp="1"/>
          </p:cNvSpPr>
          <p:nvPr>
            <p:ph idx="1"/>
          </p:nvPr>
        </p:nvSpPr>
        <p:spPr>
          <a:xfrm>
            <a:off x="179512" y="2214554"/>
            <a:ext cx="5678372" cy="2714644"/>
          </a:xfrm>
        </p:spPr>
        <p:txBody>
          <a:bodyPr>
            <a:normAutofit fontScale="25000" lnSpcReduction="20000"/>
          </a:bodyPr>
          <a:lstStyle/>
          <a:p>
            <a:pPr>
              <a:spcBef>
                <a:spcPts val="0"/>
              </a:spcBef>
              <a:buClr>
                <a:srgbClr val="F0A22E"/>
              </a:buClr>
            </a:pPr>
            <a:r>
              <a:rPr lang="ru-RU" sz="9600" dirty="0" smtClean="0">
                <a:solidFill>
                  <a:srgbClr val="444444"/>
                </a:solidFill>
                <a:latin typeface="Times New Roman" pitchFamily="18" charset="0"/>
                <a:cs typeface="Times New Roman" pitchFamily="18" charset="0"/>
              </a:rPr>
              <a:t> </a:t>
            </a:r>
            <a:r>
              <a:rPr lang="ru-RU" sz="9600" dirty="0" smtClean="0">
                <a:solidFill>
                  <a:schemeClr val="tx1"/>
                </a:solidFill>
                <a:latin typeface="Arial" pitchFamily="34" charset="0"/>
                <a:cs typeface="Arial" pitchFamily="34" charset="0"/>
              </a:rPr>
              <a:t>С приходом гривны взаиморасчет</a:t>
            </a:r>
          </a:p>
          <a:p>
            <a:pPr marL="0" lvl="0" indent="0">
              <a:spcBef>
                <a:spcPts val="0"/>
              </a:spcBef>
              <a:buClr>
                <a:srgbClr val="F0A22E"/>
              </a:buClr>
              <a:buNone/>
            </a:pPr>
            <a:r>
              <a:rPr lang="ru-RU" sz="9600" dirty="0" smtClean="0">
                <a:solidFill>
                  <a:schemeClr val="tx1"/>
                </a:solidFill>
                <a:latin typeface="Arial" pitchFamily="34" charset="0"/>
                <a:cs typeface="Arial" pitchFamily="34" charset="0"/>
              </a:rPr>
              <a:t>облегчился (при необходимости   гривна рубилась)</a:t>
            </a:r>
          </a:p>
          <a:p>
            <a:pPr marL="0" lvl="0" indent="0">
              <a:spcBef>
                <a:spcPts val="0"/>
              </a:spcBef>
              <a:buClr>
                <a:srgbClr val="F0A22E"/>
              </a:buClr>
              <a:buNone/>
            </a:pPr>
            <a:endParaRPr lang="ru-RU" sz="9600" dirty="0" smtClean="0">
              <a:solidFill>
                <a:schemeClr val="tx1"/>
              </a:solidFill>
              <a:latin typeface="Arial" pitchFamily="34" charset="0"/>
              <a:cs typeface="Arial" pitchFamily="34" charset="0"/>
            </a:endParaRPr>
          </a:p>
          <a:p>
            <a:pPr>
              <a:spcBef>
                <a:spcPts val="0"/>
              </a:spcBef>
              <a:buClr>
                <a:srgbClr val="F0A22E"/>
              </a:buClr>
            </a:pPr>
            <a:r>
              <a:rPr lang="ru-RU" sz="9600" dirty="0" smtClean="0">
                <a:solidFill>
                  <a:schemeClr val="tx1"/>
                </a:solidFill>
                <a:latin typeface="Arial" pitchFamily="34" charset="0"/>
                <a:cs typeface="Arial" pitchFamily="34" charset="0"/>
              </a:rPr>
              <a:t>С этого момента начинает</a:t>
            </a:r>
          </a:p>
          <a:p>
            <a:pPr>
              <a:spcBef>
                <a:spcPts val="0"/>
              </a:spcBef>
              <a:buClr>
                <a:srgbClr val="F0A22E"/>
              </a:buClr>
              <a:buNone/>
            </a:pPr>
            <a:r>
              <a:rPr lang="ru-RU" sz="9600" dirty="0" smtClean="0">
                <a:solidFill>
                  <a:schemeClr val="tx1"/>
                </a:solidFill>
                <a:latin typeface="Arial" pitchFamily="34" charset="0"/>
                <a:cs typeface="Arial" pitchFamily="34" charset="0"/>
              </a:rPr>
              <a:t>рассматриваться  история</a:t>
            </a:r>
          </a:p>
          <a:p>
            <a:pPr>
              <a:spcBef>
                <a:spcPts val="0"/>
              </a:spcBef>
              <a:buClr>
                <a:srgbClr val="F0A22E"/>
              </a:buClr>
              <a:buNone/>
            </a:pPr>
            <a:r>
              <a:rPr lang="ru-RU" sz="9600" dirty="0" smtClean="0">
                <a:solidFill>
                  <a:schemeClr val="tx1"/>
                </a:solidFill>
                <a:latin typeface="Arial" pitchFamily="34" charset="0"/>
                <a:cs typeface="Arial" pitchFamily="34" charset="0"/>
              </a:rPr>
              <a:t>возникновения денег в России.</a:t>
            </a:r>
          </a:p>
          <a:p>
            <a:pPr marL="0" indent="0">
              <a:buClr>
                <a:srgbClr val="F0A22E"/>
              </a:buClr>
              <a:buNone/>
            </a:pPr>
            <a:endParaRPr lang="ru-RU" sz="2600" dirty="0">
              <a:solidFill>
                <a:schemeClr val="tx1"/>
              </a:solidFill>
              <a:latin typeface="Aria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69682" y="284932"/>
            <a:ext cx="2450083" cy="3670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extBox 9"/>
          <p:cNvSpPr txBox="1"/>
          <p:nvPr/>
        </p:nvSpPr>
        <p:spPr>
          <a:xfrm>
            <a:off x="273366" y="1196752"/>
            <a:ext cx="5727394" cy="954107"/>
          </a:xfrm>
          <a:prstGeom prst="rect">
            <a:avLst/>
          </a:prstGeom>
          <a:noFill/>
        </p:spPr>
        <p:txBody>
          <a:bodyPr wrap="square" rtlCol="0">
            <a:spAutoFit/>
          </a:bodyPr>
          <a:lstStyle/>
          <a:p>
            <a:pPr lvl="0">
              <a:buClr>
                <a:srgbClr val="F0A22E"/>
              </a:buClr>
            </a:pPr>
            <a:r>
              <a:rPr lang="ru-RU" sz="2800" b="1" dirty="0">
                <a:solidFill>
                  <a:srgbClr val="444444"/>
                </a:solidFill>
                <a:latin typeface="Times New Roman" pitchFamily="18" charset="0"/>
                <a:cs typeface="Times New Roman" pitchFamily="18" charset="0"/>
              </a:rPr>
              <a:t>Серебряные слитки «гривны»  </a:t>
            </a:r>
          </a:p>
          <a:p>
            <a:pPr lvl="0">
              <a:buClr>
                <a:srgbClr val="F0A22E"/>
              </a:buClr>
            </a:pPr>
            <a:r>
              <a:rPr lang="ru-RU" sz="2800" dirty="0" smtClean="0">
                <a:solidFill>
                  <a:srgbClr val="444444"/>
                </a:solidFill>
                <a:latin typeface="Times New Roman" pitchFamily="18" charset="0"/>
                <a:cs typeface="Times New Roman" pitchFamily="18" charset="0"/>
              </a:rPr>
              <a:t>(</a:t>
            </a:r>
            <a:r>
              <a:rPr lang="ru-RU" sz="2800" dirty="0">
                <a:latin typeface="Times New Roman" pitchFamily="18" charset="0"/>
                <a:cs typeface="Times New Roman" pitchFamily="18" charset="0"/>
              </a:rPr>
              <a:t>весом около  </a:t>
            </a:r>
            <a:r>
              <a:rPr lang="ru-RU" sz="2800" dirty="0" smtClean="0">
                <a:latin typeface="Times New Roman" pitchFamily="18" charset="0"/>
                <a:cs typeface="Times New Roman" pitchFamily="18" charset="0"/>
              </a:rPr>
              <a:t>200г).</a:t>
            </a:r>
            <a:endParaRPr lang="ru-RU" sz="2800"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4282" y="4786322"/>
            <a:ext cx="3168352" cy="790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142844" y="5715016"/>
            <a:ext cx="3528393" cy="1200329"/>
          </a:xfrm>
          <a:prstGeom prst="rect">
            <a:avLst/>
          </a:prstGeom>
          <a:noFill/>
        </p:spPr>
        <p:txBody>
          <a:bodyPr wrap="square" rtlCol="0">
            <a:spAutoFit/>
          </a:bodyPr>
          <a:lstStyle/>
          <a:p>
            <a:r>
              <a:rPr lang="ru-RU" sz="2400" dirty="0" smtClean="0"/>
              <a:t>Гривна</a:t>
            </a:r>
            <a:r>
              <a:rPr lang="ru-RU" sz="2400" dirty="0"/>
              <a:t>, </a:t>
            </a:r>
            <a:r>
              <a:rPr lang="ru-RU" sz="2400" dirty="0" smtClean="0"/>
              <a:t>Центральный </a:t>
            </a:r>
            <a:r>
              <a:rPr lang="ru-RU" sz="2400" dirty="0"/>
              <a:t>Военно-Морской музей, Санкт-Петербург</a:t>
            </a: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429124" y="5177925"/>
            <a:ext cx="1584176" cy="1680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6300192" y="5500702"/>
            <a:ext cx="2722798" cy="1200329"/>
          </a:xfrm>
          <a:prstGeom prst="rect">
            <a:avLst/>
          </a:prstGeom>
          <a:noFill/>
        </p:spPr>
        <p:txBody>
          <a:bodyPr wrap="square" rtlCol="0">
            <a:spAutoFit/>
          </a:bodyPr>
          <a:lstStyle/>
          <a:p>
            <a:r>
              <a:rPr lang="ru-RU" sz="2400" dirty="0"/>
              <a:t>Копия Киевской гривны, </a:t>
            </a:r>
            <a:r>
              <a:rPr lang="ru-RU" sz="2400" dirty="0" smtClean="0"/>
              <a:t>отчеканенная </a:t>
            </a:r>
            <a:r>
              <a:rPr lang="ru-RU" sz="2400" dirty="0"/>
              <a:t>НБУ</a:t>
            </a:r>
          </a:p>
        </p:txBody>
      </p:sp>
    </p:spTree>
    <p:extLst>
      <p:ext uri="{BB962C8B-B14F-4D97-AF65-F5344CB8AC3E}">
        <p14:creationId xmlns:p14="http://schemas.microsoft.com/office/powerpoint/2010/main" xmlns="" val="2067298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142984"/>
            <a:ext cx="5184576" cy="5572164"/>
          </a:xfrm>
        </p:spPr>
        <p:txBody>
          <a:bodyPr>
            <a:normAutofit/>
          </a:bodyPr>
          <a:lstStyle/>
          <a:p>
            <a:pPr lvl="0">
              <a:buClr>
                <a:srgbClr val="F0A22E"/>
              </a:buClr>
            </a:pPr>
            <a:r>
              <a:rPr lang="ru-RU" sz="2600" dirty="0">
                <a:solidFill>
                  <a:schemeClr val="tx1"/>
                </a:solidFill>
                <a:latin typeface="Times New Roman" pitchFamily="18" charset="0"/>
                <a:cs typeface="Times New Roman" pitchFamily="18" charset="0"/>
              </a:rPr>
              <a:t>В начале XI века начали приходить деньги западноевропейских стран</a:t>
            </a:r>
            <a:r>
              <a:rPr lang="ru-RU" sz="2600" dirty="0" smtClean="0">
                <a:solidFill>
                  <a:schemeClr val="tx1"/>
                </a:solidFill>
                <a:latin typeface="Times New Roman" pitchFamily="18" charset="0"/>
                <a:cs typeface="Times New Roman" pitchFamily="18" charset="0"/>
              </a:rPr>
              <a:t>. </a:t>
            </a:r>
          </a:p>
          <a:p>
            <a:pPr lvl="0">
              <a:buClr>
                <a:srgbClr val="F0A22E"/>
              </a:buClr>
            </a:pPr>
            <a:r>
              <a:rPr lang="ru-RU" sz="2600" dirty="0" smtClean="0">
                <a:solidFill>
                  <a:schemeClr val="tx1"/>
                </a:solidFill>
                <a:latin typeface="Times New Roman" pitchFamily="18" charset="0"/>
                <a:cs typeface="Times New Roman" pitchFamily="18" charset="0"/>
              </a:rPr>
              <a:t>Из </a:t>
            </a:r>
            <a:r>
              <a:rPr lang="ru-RU" sz="2600" dirty="0">
                <a:solidFill>
                  <a:schemeClr val="tx1"/>
                </a:solidFill>
                <a:latin typeface="Times New Roman" pitchFamily="18" charset="0"/>
                <a:cs typeface="Times New Roman" pitchFamily="18" charset="0"/>
              </a:rPr>
              <a:t>Европы поступали динары – прямые наследники римской системы. </a:t>
            </a:r>
            <a:endParaRPr lang="ru-RU" sz="2600" dirty="0" smtClean="0">
              <a:solidFill>
                <a:schemeClr val="tx1"/>
              </a:solidFill>
              <a:latin typeface="Times New Roman" pitchFamily="18" charset="0"/>
              <a:cs typeface="Times New Roman" pitchFamily="18" charset="0"/>
            </a:endParaRPr>
          </a:p>
          <a:p>
            <a:pPr lvl="0">
              <a:buClr>
                <a:srgbClr val="F0A22E"/>
              </a:buClr>
            </a:pPr>
            <a:r>
              <a:rPr lang="ru-RU" sz="2600" dirty="0" smtClean="0">
                <a:solidFill>
                  <a:schemeClr val="tx1"/>
                </a:solidFill>
                <a:latin typeface="Times New Roman" pitchFamily="18" charset="0"/>
                <a:cs typeface="Times New Roman" pitchFamily="18" charset="0"/>
              </a:rPr>
              <a:t>Представляли </a:t>
            </a:r>
            <a:r>
              <a:rPr lang="ru-RU" sz="2600" dirty="0">
                <a:solidFill>
                  <a:schemeClr val="tx1"/>
                </a:solidFill>
                <a:latin typeface="Times New Roman" pitchFamily="18" charset="0"/>
                <a:cs typeface="Times New Roman" pitchFamily="18" charset="0"/>
              </a:rPr>
              <a:t>собой тонкие блины из серебра, с нанесенным на них изображением правителя и ее название.</a:t>
            </a:r>
            <a:endParaRPr lang="ru-RU" sz="2600" dirty="0" smtClean="0">
              <a:solidFill>
                <a:schemeClr val="tx1"/>
              </a:solidFill>
              <a:latin typeface="Times New Roman" pitchFamily="18" charset="0"/>
              <a:cs typeface="Times New Roman" pitchFamily="18" charset="0"/>
            </a:endParaRPr>
          </a:p>
          <a:p>
            <a:pPr lvl="0">
              <a:buClr>
                <a:srgbClr val="F0A22E"/>
              </a:buClr>
            </a:pPr>
            <a:endParaRPr lang="ru-RU" sz="2600" dirty="0">
              <a:solidFill>
                <a:srgbClr val="444444"/>
              </a:solidFill>
              <a:latin typeface="Times New Roman" pitchFamily="18" charset="0"/>
              <a:cs typeface="Times New Roman" pitchFamily="18" charset="0"/>
            </a:endParaRPr>
          </a:p>
          <a:p>
            <a:pPr lvl="0">
              <a:buClr>
                <a:srgbClr val="F0A22E"/>
              </a:buClr>
            </a:pPr>
            <a:endParaRPr lang="ru-RU" sz="2600" dirty="0" smtClean="0">
              <a:solidFill>
                <a:srgbClr val="444444"/>
              </a:solidFill>
              <a:latin typeface="Times New Roman" pitchFamily="18" charset="0"/>
              <a:cs typeface="Times New Roman" pitchFamily="18" charset="0"/>
            </a:endParaRPr>
          </a:p>
          <a:p>
            <a:pPr lvl="0">
              <a:buClr>
                <a:srgbClr val="F0A22E"/>
              </a:buClr>
            </a:pPr>
            <a:endParaRPr lang="ru-RU" sz="2600" dirty="0">
              <a:solidFill>
                <a:srgbClr val="444444"/>
              </a:solidFill>
              <a:latin typeface="Times New Roman" pitchFamily="18" charset="0"/>
              <a:cs typeface="Times New Roman" pitchFamily="18" charset="0"/>
            </a:endParaRPr>
          </a:p>
          <a:p>
            <a:endParaRPr lang="ru-RU" dirty="0"/>
          </a:p>
        </p:txBody>
      </p:sp>
      <p:pic>
        <p:nvPicPr>
          <p:cNvPr id="6146" name="Picture 2" descr="http://goodcoins.su/pics1/4637.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04248" y="1124744"/>
            <a:ext cx="1905000" cy="1800225"/>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http://forexaw.com/static/previews/000/117/000117435_480_Odna_iz_pervykh_monet_dinara_trinadtsatogo_veka.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940152" y="3501008"/>
            <a:ext cx="2182317" cy="2464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18798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Первые собственные монеты на </a:t>
            </a:r>
            <a:r>
              <a:rPr lang="ru-RU" dirty="0" err="1" smtClean="0"/>
              <a:t>руси</a:t>
            </a:r>
            <a:r>
              <a:rPr lang="ru-RU" dirty="0" smtClean="0"/>
              <a:t> </a:t>
            </a:r>
            <a:endParaRPr lang="ru-RU" dirty="0"/>
          </a:p>
        </p:txBody>
      </p:sp>
      <p:sp>
        <p:nvSpPr>
          <p:cNvPr id="3" name="Объект 2"/>
          <p:cNvSpPr>
            <a:spLocks noGrp="1"/>
          </p:cNvSpPr>
          <p:nvPr>
            <p:ph idx="1"/>
          </p:nvPr>
        </p:nvSpPr>
        <p:spPr>
          <a:xfrm>
            <a:off x="107504" y="1071546"/>
            <a:ext cx="5964694" cy="5786453"/>
          </a:xfrm>
        </p:spPr>
        <p:txBody>
          <a:bodyPr>
            <a:normAutofit fontScale="70000" lnSpcReduction="20000"/>
          </a:bodyPr>
          <a:lstStyle/>
          <a:p>
            <a:r>
              <a:rPr lang="ru-RU" sz="3400" dirty="0" smtClean="0">
                <a:solidFill>
                  <a:schemeClr val="tx1"/>
                </a:solidFill>
                <a:latin typeface="Arial"/>
              </a:rPr>
              <a:t>Князь </a:t>
            </a:r>
            <a:r>
              <a:rPr lang="ru-RU" sz="3400" dirty="0">
                <a:solidFill>
                  <a:schemeClr val="tx1"/>
                </a:solidFill>
                <a:latin typeface="Arial"/>
              </a:rPr>
              <a:t>Киевский Владимир Великий для укрепления своего влияния предпринял первые попытки развить собственные деньги. </a:t>
            </a:r>
            <a:endParaRPr lang="ru-RU" sz="3400" dirty="0" smtClean="0">
              <a:solidFill>
                <a:schemeClr val="tx1"/>
              </a:solidFill>
              <a:latin typeface="Arial"/>
            </a:endParaRPr>
          </a:p>
          <a:p>
            <a:r>
              <a:rPr lang="ru-RU" sz="3400" dirty="0" smtClean="0">
                <a:solidFill>
                  <a:schemeClr val="tx1"/>
                </a:solidFill>
                <a:latin typeface="Arial"/>
              </a:rPr>
              <a:t>Они </a:t>
            </a:r>
            <a:r>
              <a:rPr lang="ru-RU" sz="3400" dirty="0">
                <a:solidFill>
                  <a:schemeClr val="tx1"/>
                </a:solidFill>
                <a:latin typeface="Arial"/>
              </a:rPr>
              <a:t>были изготовлены из золота и серебра. Назывались соответственно </a:t>
            </a:r>
            <a:r>
              <a:rPr lang="ru-RU" sz="3400" dirty="0" err="1">
                <a:solidFill>
                  <a:schemeClr val="tx1"/>
                </a:solidFill>
                <a:latin typeface="Arial"/>
              </a:rPr>
              <a:t>златниками</a:t>
            </a:r>
            <a:r>
              <a:rPr lang="ru-RU" sz="3400" dirty="0">
                <a:solidFill>
                  <a:schemeClr val="tx1"/>
                </a:solidFill>
                <a:latin typeface="Arial"/>
              </a:rPr>
              <a:t> и </a:t>
            </a:r>
            <a:r>
              <a:rPr lang="ru-RU" sz="3400" dirty="0" smtClean="0">
                <a:solidFill>
                  <a:schemeClr val="tx1"/>
                </a:solidFill>
                <a:latin typeface="Arial"/>
              </a:rPr>
              <a:t>серебряниками. </a:t>
            </a:r>
          </a:p>
          <a:p>
            <a:r>
              <a:rPr lang="ru-RU" sz="3400" dirty="0" smtClean="0">
                <a:solidFill>
                  <a:schemeClr val="tx1"/>
                </a:solidFill>
                <a:latin typeface="Arial"/>
              </a:rPr>
              <a:t>На </a:t>
            </a:r>
            <a:r>
              <a:rPr lang="ru-RU" sz="3400" dirty="0">
                <a:solidFill>
                  <a:schemeClr val="tx1"/>
                </a:solidFill>
                <a:latin typeface="Arial"/>
              </a:rPr>
              <a:t>них изображался трезубец как символ власти Рюриковичей и изображение самого Владимира. </a:t>
            </a:r>
            <a:endParaRPr lang="ru-RU" sz="3400" dirty="0" smtClean="0">
              <a:solidFill>
                <a:schemeClr val="tx1"/>
              </a:solidFill>
              <a:latin typeface="Arial"/>
            </a:endParaRPr>
          </a:p>
          <a:p>
            <a:r>
              <a:rPr lang="ru-RU" sz="3400" dirty="0" smtClean="0">
                <a:solidFill>
                  <a:schemeClr val="tx1"/>
                </a:solidFill>
                <a:latin typeface="Arial"/>
              </a:rPr>
              <a:t>Большее </a:t>
            </a:r>
            <a:r>
              <a:rPr lang="ru-RU" sz="3400" dirty="0">
                <a:solidFill>
                  <a:schemeClr val="tx1"/>
                </a:solidFill>
                <a:latin typeface="Arial"/>
              </a:rPr>
              <a:t>применение в обиходе нашли серебряники, потому слово «серебро» воспринималось именно в значение «деньги», а последнего как такового еще в обиходе не было. Оно появилось значительно позже</a:t>
            </a:r>
            <a:r>
              <a:rPr lang="ru-RU" dirty="0">
                <a:solidFill>
                  <a:schemeClr val="tx1"/>
                </a:solidFill>
                <a:latin typeface="Arial"/>
              </a:rPr>
              <a:t>.</a:t>
            </a:r>
            <a:endParaRPr lang="ru-RU" dirty="0">
              <a:solidFill>
                <a:schemeClr val="tx1"/>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19664" y="5057800"/>
            <a:ext cx="3024336" cy="180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6143636" y="4000504"/>
            <a:ext cx="3000364" cy="1200329"/>
          </a:xfrm>
          <a:prstGeom prst="rect">
            <a:avLst/>
          </a:prstGeom>
          <a:noFill/>
        </p:spPr>
        <p:txBody>
          <a:bodyPr wrap="square" rtlCol="0">
            <a:spAutoFit/>
          </a:bodyPr>
          <a:lstStyle/>
          <a:p>
            <a:pPr algn="ctr"/>
            <a:r>
              <a:rPr lang="ru-RU" sz="2400" dirty="0" err="1" smtClean="0"/>
              <a:t>Златники</a:t>
            </a:r>
            <a:r>
              <a:rPr lang="ru-RU" sz="2400" dirty="0" smtClean="0"/>
              <a:t> и серебряники Киевской Руси</a:t>
            </a:r>
            <a:endParaRPr lang="ru-RU" sz="2400" dirty="0"/>
          </a:p>
        </p:txBody>
      </p:sp>
    </p:spTree>
    <p:extLst>
      <p:ext uri="{BB962C8B-B14F-4D97-AF65-F5344CB8AC3E}">
        <p14:creationId xmlns:p14="http://schemas.microsoft.com/office/powerpoint/2010/main" xmlns="" val="2575758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just"/>
            <a:r>
              <a:rPr lang="ru-RU" sz="2800" dirty="0" smtClean="0">
                <a:solidFill>
                  <a:srgbClr val="00B050"/>
                </a:solidFill>
                <a:effectLst>
                  <a:outerShdw blurRad="38100" dist="38100" dir="2700000" algn="tl">
                    <a:srgbClr val="000000">
                      <a:alpha val="43137"/>
                    </a:srgbClr>
                  </a:outerShdw>
                </a:effectLst>
                <a:latin typeface="Arial" pitchFamily="34" charset="0"/>
                <a:cs typeface="Arial" pitchFamily="34" charset="0"/>
              </a:rPr>
              <a:t>Период раздробленности</a:t>
            </a:r>
            <a:endParaRPr lang="ru-RU" sz="2800" dirty="0">
              <a:solidFill>
                <a:srgbClr val="00B05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Объект 2"/>
          <p:cNvSpPr>
            <a:spLocks noGrp="1"/>
          </p:cNvSpPr>
          <p:nvPr>
            <p:ph idx="1"/>
          </p:nvPr>
        </p:nvSpPr>
        <p:spPr>
          <a:xfrm>
            <a:off x="323528" y="1142984"/>
            <a:ext cx="5534356" cy="5715016"/>
          </a:xfrm>
        </p:spPr>
        <p:txBody>
          <a:bodyPr>
            <a:noAutofit/>
          </a:bodyPr>
          <a:lstStyle/>
          <a:p>
            <a:r>
              <a:rPr lang="ru-RU" sz="2400" dirty="0">
                <a:solidFill>
                  <a:schemeClr val="tx1"/>
                </a:solidFill>
                <a:latin typeface="Arial"/>
              </a:rPr>
              <a:t>С начала XII века Русь переживала период раздробленности и неспокойного </a:t>
            </a:r>
            <a:r>
              <a:rPr lang="ru-RU" sz="2400" dirty="0" smtClean="0">
                <a:solidFill>
                  <a:schemeClr val="tx1"/>
                </a:solidFill>
                <a:latin typeface="Arial"/>
              </a:rPr>
              <a:t>времени.</a:t>
            </a:r>
          </a:p>
          <a:p>
            <a:r>
              <a:rPr lang="ru-RU" sz="2400" dirty="0" smtClean="0">
                <a:solidFill>
                  <a:schemeClr val="tx1"/>
                </a:solidFill>
                <a:latin typeface="Arial"/>
              </a:rPr>
              <a:t>распад </a:t>
            </a:r>
            <a:r>
              <a:rPr lang="ru-RU" sz="2400" dirty="0">
                <a:solidFill>
                  <a:schemeClr val="tx1"/>
                </a:solidFill>
                <a:latin typeface="Arial"/>
              </a:rPr>
              <a:t>единой Киевской Руси на большое количество враждующих княжеств привел к ситуации, когда отдельные князья не могли выпускать свои знаки так, чтобы они принимались в других землях</a:t>
            </a:r>
            <a:r>
              <a:rPr lang="ru-RU" sz="2400" dirty="0" smtClean="0">
                <a:solidFill>
                  <a:schemeClr val="tx1"/>
                </a:solidFill>
                <a:latin typeface="Arial"/>
              </a:rPr>
              <a:t>.</a:t>
            </a:r>
          </a:p>
          <a:p>
            <a:r>
              <a:rPr lang="ru-RU" sz="2400" dirty="0">
                <a:solidFill>
                  <a:schemeClr val="tx1"/>
                </a:solidFill>
                <a:latin typeface="Arial"/>
              </a:rPr>
              <a:t>Приток зарубежных динариев так же сократился в виду нестабильности на данной территории и снижения торговли. </a:t>
            </a:r>
            <a:endParaRPr lang="ru-RU" sz="2400" dirty="0">
              <a:solidFill>
                <a:schemeClr val="tx1"/>
              </a:solidFill>
            </a:endParaRPr>
          </a:p>
        </p:txBody>
      </p:sp>
      <p:pic>
        <p:nvPicPr>
          <p:cNvPr id="8194" name="Picture 2" descr="Серебряные слитки в период раздробленности Руси"/>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940153" y="1671468"/>
            <a:ext cx="2304256" cy="154150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5940152" y="3573016"/>
            <a:ext cx="2880319" cy="1569660"/>
          </a:xfrm>
          <a:prstGeom prst="rect">
            <a:avLst/>
          </a:prstGeom>
          <a:noFill/>
        </p:spPr>
        <p:txBody>
          <a:bodyPr wrap="square" rtlCol="0">
            <a:spAutoFit/>
          </a:bodyPr>
          <a:lstStyle/>
          <a:p>
            <a:r>
              <a:rPr lang="ru-RU" sz="2400" dirty="0" smtClean="0"/>
              <a:t>Серебряные слитки в период раздробленности России</a:t>
            </a:r>
            <a:endParaRPr lang="ru-RU" sz="2400" dirty="0"/>
          </a:p>
        </p:txBody>
      </p:sp>
    </p:spTree>
    <p:extLst>
      <p:ext uri="{BB962C8B-B14F-4D97-AF65-F5344CB8AC3E}">
        <p14:creationId xmlns:p14="http://schemas.microsoft.com/office/powerpoint/2010/main" xmlns="" val="2614018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0"/>
            <a:ext cx="6179008" cy="6858000"/>
          </a:xfrm>
        </p:spPr>
        <p:txBody>
          <a:bodyPr>
            <a:noAutofit/>
          </a:bodyPr>
          <a:lstStyle/>
          <a:p>
            <a:r>
              <a:rPr lang="ru-RU" sz="2400" dirty="0">
                <a:solidFill>
                  <a:schemeClr val="tx1"/>
                </a:solidFill>
                <a:latin typeface="Arial" pitchFamily="34" charset="0"/>
                <a:cs typeface="Arial" pitchFamily="34" charset="0"/>
              </a:rPr>
              <a:t>Во время Татаро-монгольского ига </a:t>
            </a:r>
            <a:r>
              <a:rPr lang="ru-RU" sz="2400" dirty="0" smtClean="0">
                <a:solidFill>
                  <a:schemeClr val="tx1"/>
                </a:solidFill>
                <a:latin typeface="Arial" pitchFamily="34" charset="0"/>
                <a:cs typeface="Arial" pitchFamily="34" charset="0"/>
              </a:rPr>
              <a:t>в ходу </a:t>
            </a:r>
            <a:r>
              <a:rPr lang="ru-RU" sz="2400" dirty="0">
                <a:solidFill>
                  <a:schemeClr val="tx1"/>
                </a:solidFill>
                <a:latin typeface="Arial" pitchFamily="34" charset="0"/>
                <a:cs typeface="Arial" pitchFamily="34" charset="0"/>
              </a:rPr>
              <a:t>были монеты </a:t>
            </a:r>
            <a:r>
              <a:rPr lang="ru-RU" sz="2400" dirty="0" smtClean="0">
                <a:solidFill>
                  <a:schemeClr val="tx1"/>
                </a:solidFill>
                <a:latin typeface="Arial" pitchFamily="34" charset="0"/>
                <a:cs typeface="Arial" pitchFamily="34" charset="0"/>
              </a:rPr>
              <a:t>Ханства -«деньга». </a:t>
            </a:r>
          </a:p>
          <a:p>
            <a:r>
              <a:rPr lang="ru-RU" sz="2400" dirty="0" smtClean="0">
                <a:solidFill>
                  <a:schemeClr val="tx1"/>
                </a:solidFill>
                <a:latin typeface="Arial" pitchFamily="34" charset="0"/>
                <a:cs typeface="Arial" pitchFamily="34" charset="0"/>
              </a:rPr>
              <a:t>В </a:t>
            </a:r>
            <a:r>
              <a:rPr lang="ru-RU" sz="2400" dirty="0">
                <a:solidFill>
                  <a:schemeClr val="tx1"/>
                </a:solidFill>
                <a:latin typeface="Arial" pitchFamily="34" charset="0"/>
                <a:cs typeface="Arial" pitchFamily="34" charset="0"/>
              </a:rPr>
              <a:t>качестве собственных средств использовались </a:t>
            </a:r>
            <a:r>
              <a:rPr lang="ru-RU" sz="2400" dirty="0" smtClean="0">
                <a:solidFill>
                  <a:schemeClr val="tx1"/>
                </a:solidFill>
                <a:latin typeface="Arial" pitchFamily="34" charset="0"/>
                <a:cs typeface="Arial" pitchFamily="34" charset="0"/>
              </a:rPr>
              <a:t>слитки серебра. Гривны раскатывались </a:t>
            </a:r>
            <a:r>
              <a:rPr lang="ru-RU" sz="2400" dirty="0">
                <a:solidFill>
                  <a:schemeClr val="tx1"/>
                </a:solidFill>
                <a:latin typeface="Arial" pitchFamily="34" charset="0"/>
                <a:cs typeface="Arial" pitchFamily="34" charset="0"/>
              </a:rPr>
              <a:t>в длинную заготовку и рубились на </a:t>
            </a:r>
            <a:r>
              <a:rPr lang="ru-RU" sz="2400" dirty="0" smtClean="0">
                <a:solidFill>
                  <a:schemeClr val="tx1"/>
                </a:solidFill>
                <a:latin typeface="Arial" pitchFamily="34" charset="0"/>
                <a:cs typeface="Arial" pitchFamily="34" charset="0"/>
              </a:rPr>
              <a:t>части.</a:t>
            </a:r>
          </a:p>
          <a:p>
            <a:pPr>
              <a:buNone/>
            </a:pPr>
            <a:r>
              <a:rPr lang="ru-RU" sz="2400" dirty="0" smtClean="0">
                <a:solidFill>
                  <a:schemeClr val="tx1"/>
                </a:solidFill>
                <a:latin typeface="Arial" pitchFamily="34" charset="0"/>
                <a:cs typeface="Arial" pitchFamily="34" charset="0"/>
              </a:rPr>
              <a:t>    Так появилась </a:t>
            </a:r>
            <a:r>
              <a:rPr lang="ru-RU" sz="2400" dirty="0">
                <a:solidFill>
                  <a:schemeClr val="tx1"/>
                </a:solidFill>
                <a:latin typeface="Arial" pitchFamily="34" charset="0"/>
                <a:cs typeface="Arial" pitchFamily="34" charset="0"/>
              </a:rPr>
              <a:t>составная часть гривны </a:t>
            </a:r>
            <a:r>
              <a:rPr lang="ru-RU" sz="2400" dirty="0" smtClean="0">
                <a:solidFill>
                  <a:schemeClr val="tx1"/>
                </a:solidFill>
                <a:latin typeface="Arial" pitchFamily="34" charset="0"/>
                <a:cs typeface="Arial" pitchFamily="34" charset="0"/>
              </a:rPr>
              <a:t>рубль, </a:t>
            </a:r>
            <a:r>
              <a:rPr lang="ru-RU" sz="2400" dirty="0">
                <a:solidFill>
                  <a:schemeClr val="tx1"/>
                </a:solidFill>
                <a:latin typeface="Arial" pitchFamily="34" charset="0"/>
                <a:cs typeface="Arial" pitchFamily="34" charset="0"/>
              </a:rPr>
              <a:t>то есть рубленая часть. </a:t>
            </a:r>
            <a:endParaRPr lang="ru-RU" sz="2400" dirty="0" smtClean="0">
              <a:solidFill>
                <a:schemeClr val="tx1"/>
              </a:solidFill>
              <a:latin typeface="Arial" pitchFamily="34" charset="0"/>
              <a:cs typeface="Arial" pitchFamily="34" charset="0"/>
            </a:endParaRPr>
          </a:p>
          <a:p>
            <a:r>
              <a:rPr lang="ru-RU" sz="2400" dirty="0" smtClean="0">
                <a:solidFill>
                  <a:schemeClr val="tx1"/>
                </a:solidFill>
                <a:latin typeface="Arial" pitchFamily="34" charset="0"/>
                <a:cs typeface="Arial" pitchFamily="34" charset="0"/>
              </a:rPr>
              <a:t>В </a:t>
            </a:r>
            <a:r>
              <a:rPr lang="ru-RU" sz="2400" dirty="0">
                <a:solidFill>
                  <a:schemeClr val="tx1"/>
                </a:solidFill>
                <a:latin typeface="Arial" pitchFamily="34" charset="0"/>
                <a:cs typeface="Arial" pitchFamily="34" charset="0"/>
              </a:rPr>
              <a:t>виду того что на одну гривну приходилось 10 рублей, сформировалась и надолго закрепилась на Руси десятичная система деления денег. </a:t>
            </a:r>
            <a:endParaRPr lang="ru-RU" sz="2400" dirty="0" smtClean="0">
              <a:solidFill>
                <a:schemeClr val="tx1"/>
              </a:solidFill>
              <a:latin typeface="Arial" pitchFamily="34" charset="0"/>
              <a:cs typeface="Arial" pitchFamily="34" charset="0"/>
            </a:endParaRPr>
          </a:p>
          <a:p>
            <a:r>
              <a:rPr lang="ru-RU" sz="2400" dirty="0" smtClean="0">
                <a:solidFill>
                  <a:schemeClr val="tx1"/>
                </a:solidFill>
                <a:latin typeface="Arial" pitchFamily="34" charset="0"/>
                <a:cs typeface="Arial" pitchFamily="34" charset="0"/>
              </a:rPr>
              <a:t>С </a:t>
            </a:r>
            <a:r>
              <a:rPr lang="ru-RU" sz="2400" dirty="0">
                <a:solidFill>
                  <a:schemeClr val="tx1"/>
                </a:solidFill>
                <a:latin typeface="Arial" pitchFamily="34" charset="0"/>
                <a:cs typeface="Arial" pitchFamily="34" charset="0"/>
              </a:rPr>
              <a:t>этого момента собственно </a:t>
            </a:r>
            <a:r>
              <a:rPr lang="ru-RU" sz="2400" b="1" dirty="0">
                <a:solidFill>
                  <a:schemeClr val="tx1"/>
                </a:solidFill>
                <a:latin typeface="Arial" pitchFamily="34" charset="0"/>
                <a:cs typeface="Arial" pitchFamily="34" charset="0"/>
              </a:rPr>
              <a:t>началась</a:t>
            </a:r>
            <a:r>
              <a:rPr lang="ru-RU" sz="2400" dirty="0">
                <a:solidFill>
                  <a:schemeClr val="tx1"/>
                </a:solidFill>
                <a:latin typeface="Arial" pitchFamily="34" charset="0"/>
                <a:cs typeface="Arial" pitchFamily="34" charset="0"/>
              </a:rPr>
              <a:t> </a:t>
            </a:r>
            <a:r>
              <a:rPr lang="ru-RU" sz="2400" b="1" dirty="0">
                <a:solidFill>
                  <a:schemeClr val="tx1"/>
                </a:solidFill>
                <a:latin typeface="Arial" pitchFamily="34" charset="0"/>
                <a:cs typeface="Arial" pitchFamily="34" charset="0"/>
              </a:rPr>
              <a:t>история российских денег</a:t>
            </a:r>
            <a:r>
              <a:rPr lang="ru-RU" sz="2400" dirty="0">
                <a:solidFill>
                  <a:schemeClr val="tx1"/>
                </a:solidFill>
                <a:latin typeface="Arial" pitchFamily="34" charset="0"/>
                <a:cs typeface="Arial" pitchFamily="34" charset="0"/>
              </a:rPr>
              <a:t>, включая привычные названия и оформление.</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534150" y="5429250"/>
            <a:ext cx="2609850" cy="1428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6210184" y="4572008"/>
            <a:ext cx="2933816" cy="830997"/>
          </a:xfrm>
          <a:prstGeom prst="rect">
            <a:avLst/>
          </a:prstGeom>
          <a:noFill/>
        </p:spPr>
        <p:txBody>
          <a:bodyPr wrap="square" rtlCol="0">
            <a:spAutoFit/>
          </a:bodyPr>
          <a:lstStyle/>
          <a:p>
            <a:pPr algn="r"/>
            <a:r>
              <a:rPr lang="ru-RU" sz="2400" dirty="0" smtClean="0"/>
              <a:t>    Первые монеты из серебра</a:t>
            </a:r>
            <a:endParaRPr lang="ru-RU" sz="2400" dirty="0"/>
          </a:p>
        </p:txBody>
      </p:sp>
    </p:spTree>
    <p:extLst>
      <p:ext uri="{BB962C8B-B14F-4D97-AF65-F5344CB8AC3E}">
        <p14:creationId xmlns:p14="http://schemas.microsoft.com/office/powerpoint/2010/main" xmlns="" val="15390694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353</TotalTime>
  <Words>1290</Words>
  <Application>Microsoft Office PowerPoint</Application>
  <PresentationFormat>Экран (4:3)</PresentationFormat>
  <Paragraphs>132</Paragraphs>
  <Slides>22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Трек</vt:lpstr>
      <vt:lpstr> Конкурс:»Юбилейные даты в России 2016 года» номинация «700-лет Российскому рублю»   История российских денег</vt:lpstr>
      <vt:lpstr>Содержание.</vt:lpstr>
      <vt:lpstr>«Деньги» в Древнерусском государстве</vt:lpstr>
      <vt:lpstr>VIII-IX вЕКА</vt:lpstr>
      <vt:lpstr>IX-X ВЕК</vt:lpstr>
      <vt:lpstr>Слайд 6</vt:lpstr>
      <vt:lpstr>Первые собственные монеты на руси </vt:lpstr>
      <vt:lpstr>Период раздробленности</vt:lpstr>
      <vt:lpstr>Слайд 9</vt:lpstr>
      <vt:lpstr>XIV век</vt:lpstr>
      <vt:lpstr>Российское государство и  первая денежная реформа</vt:lpstr>
      <vt:lpstr>Слайд 12</vt:lpstr>
      <vt:lpstr>Слайд 13</vt:lpstr>
      <vt:lpstr>Денежная система  в Российкой империи</vt:lpstr>
      <vt:lpstr>Слайд 15</vt:lpstr>
      <vt:lpstr>бумажные деньги</vt:lpstr>
      <vt:lpstr>денежная система СССР </vt:lpstr>
      <vt:lpstr>Слайд 18</vt:lpstr>
      <vt:lpstr>заключение</vt:lpstr>
      <vt:lpstr>Список литературы</vt:lpstr>
      <vt:lpstr>Проверь себя.  </vt:lpstr>
      <vt:lpstr>ответы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История ВОЗНИКНОВЕНИЯ денег в РОССИИ</dc:title>
  <dc:creator>123</dc:creator>
  <cp:lastModifiedBy>Элина</cp:lastModifiedBy>
  <cp:revision>31</cp:revision>
  <dcterms:created xsi:type="dcterms:W3CDTF">2016-04-08T17:48:45Z</dcterms:created>
  <dcterms:modified xsi:type="dcterms:W3CDTF">2016-04-10T16:24:17Z</dcterms:modified>
</cp:coreProperties>
</file>