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9" r:id="rId9"/>
    <p:sldId id="270" r:id="rId10"/>
    <p:sldId id="271" r:id="rId11"/>
    <p:sldId id="272" r:id="rId12"/>
    <p:sldId id="264" r:id="rId13"/>
    <p:sldId id="273" r:id="rId14"/>
    <p:sldId id="261" r:id="rId15"/>
    <p:sldId id="274" r:id="rId16"/>
    <p:sldId id="275" r:id="rId17"/>
    <p:sldId id="276" r:id="rId18"/>
    <p:sldId id="277" r:id="rId19"/>
    <p:sldId id="278" r:id="rId20"/>
    <p:sldId id="279" r:id="rId21"/>
    <p:sldId id="263" r:id="rId22"/>
    <p:sldId id="268" r:id="rId23"/>
    <p:sldId id="265" r:id="rId24"/>
    <p:sldId id="26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131C-57C5-4100-95EB-8CFDD4D9880F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806C-88C1-4C91-9CDD-60D92E643F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u.wikipedia.org/wiki/1989_%D0%B3%D0%BE%D0%B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ru.wikipedia.org/wiki/%D0%98%D1%81%D0%BC%D0%B0%D0%B3%D0%B8%D0%BB%D0%BE%D0%B2,_%D0%97%D0%B0%D0%B3%D0%B8%D1%80_%D0%93%D0%B0%D1%80%D0%B8%D0%BF%D0%BE%D0%B2%D0%B8%D1%87" TargetMode="External"/><Relationship Id="rId7" Type="http://schemas.openxmlformats.org/officeDocument/2006/relationships/hyperlink" Target="https://ru.wikipedia.org/wiki/%D0%9F%D1%80%D0%BE%D1%82%D0%B0%D0%B7%D0%B0%D0%BD%D0%BE%D0%B2,_%D0%AF%D0%BA%D0%BE%D0%B2_%D0%90%D0%BB%D0%B5%D0%BA%D1%81%D0%B0%D0%BD%D0%B4%D1%80%D0%BE%D0%B2%D0%B8%D1%87" TargetMode="External"/><Relationship Id="rId2" Type="http://schemas.openxmlformats.org/officeDocument/2006/relationships/hyperlink" Target="https://ru.wikipedia.org/wiki/%D0%A1%D0%B0%D0%BB%D0%B0%D0%B2%D0%B0%D1%82_%D0%AE%D0%BB%D0%B0%D0%B5%D0%B2_(%D0%BE%D0%BF%D0%B5%D1%80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41_%D0%B3%D0%BE%D0%B4" TargetMode="External"/><Relationship Id="rId5" Type="http://schemas.openxmlformats.org/officeDocument/2006/relationships/hyperlink" Target="https://ru.wikipedia.org/wiki/%D0%A1%D0%B0%D0%BB%D0%B0%D0%B2%D0%B0%D1%82_%D0%AE%D0%BB%D0%B0%D0%B5%D0%B2_(%D1%84%D0%B8%D0%BB%D1%8C%D0%BC)" TargetMode="External"/><Relationship Id="rId4" Type="http://schemas.openxmlformats.org/officeDocument/2006/relationships/hyperlink" Target="https://ru.wikipedia.org/wiki/%D0%91%D0%B8%D0%BA%D0%B1%D0%B0%D0%B9,_%D0%91%D0%B0%D1%8F%D0%B7%D0%B8%D1%82" TargetMode="Externa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0%D1%80%D1%85%D0%B0%D0%BD_(%D0%B7%D0%B2%D0%B0%D0%BD%D0%B8%D0%B5)" TargetMode="External"/><Relationship Id="rId13" Type="http://schemas.openxmlformats.org/officeDocument/2006/relationships/hyperlink" Target="https://ru.wikipedia.org/wiki/%D0%95%D0%BA%D0%B0%D1%82%D0%B5%D1%80%D0%B8%D0%BD%D0%B0_II" TargetMode="External"/><Relationship Id="rId18" Type="http://schemas.openxmlformats.org/officeDocument/2006/relationships/hyperlink" Target="https://ru.wikipedia.org/wiki/%D0%A3%D1%81%D1%82%D1%8C-%D0%9A%D0%B0%D1%82%D0%B0%D0%B2" TargetMode="External"/><Relationship Id="rId3" Type="http://schemas.openxmlformats.org/officeDocument/2006/relationships/hyperlink" Target="https://ru.wikipedia.org/w/index.php?title=%D0%A2%D0%B5%D0%BA%D0%B5%D0%B5%D0%B2%D0%BE&amp;action=edit&amp;redlink=1" TargetMode="External"/><Relationship Id="rId21" Type="http://schemas.openxmlformats.org/officeDocument/2006/relationships/hyperlink" Target="https://ru.wikipedia.org/wiki/%D0%9A%D1%80%D0%B0%D1%81%D0%BD%D0%BE%D1%83%D1%84%D0%B8%D0%BC%D1%81%D0%BA" TargetMode="External"/><Relationship Id="rId7" Type="http://schemas.openxmlformats.org/officeDocument/2006/relationships/hyperlink" Target="https://ru.wikipedia.org/wiki/%D0%A1%D0%B0%D0%BB%D0%B0%D0%B2%D0%B0%D1%82%D1%81%D0%BA%D0%B8%D0%B9_%D1%80%D0%B0%D0%B9%D0%BE%D0%BD" TargetMode="External"/><Relationship Id="rId12" Type="http://schemas.openxmlformats.org/officeDocument/2006/relationships/hyperlink" Target="https://ru.wikipedia.org/wiki/%D0%91%D0%B0%D1%88%D0%BA%D0%B8%D1%80%D1%81%D0%BA%D0%B8%D0%B5_%D0%B2%D0%BE%D1%81%D1%81%D1%82%D0%B0%D0%BD%D0%B8%D1%8F" TargetMode="External"/><Relationship Id="rId17" Type="http://schemas.openxmlformats.org/officeDocument/2006/relationships/hyperlink" Target="https://ru.wikipedia.org/wiki/%D0%A1%D0%B8%D0%BC_(%D0%A7%D0%B5%D0%BB%D1%8F%D0%B1%D0%B8%D0%BD%D1%81%D0%BA%D0%B0%D1%8F_%D0%BE%D0%B1%D0%BB%D0%B0%D1%81%D1%82%D1%8C)" TargetMode="External"/><Relationship Id="rId2" Type="http://schemas.openxmlformats.org/officeDocument/2006/relationships/hyperlink" Target="https://ru.wikipedia.org/wiki/1754_%D0%B3%D0%BE%D0%B4" TargetMode="External"/><Relationship Id="rId16" Type="http://schemas.openxmlformats.org/officeDocument/2006/relationships/hyperlink" Target="https://ru.wikipedia.org/wiki/%D0%9A%D1%80%D0%B5%D1%81%D1%82%D1%8C%D1%8F%D0%BD%D1%81%D0%BA%D0%B0%D1%8F_%D0%B2%D0%BE%D0%B9%D0%BD%D0%B0_1773%E2%80%941775" TargetMode="External"/><Relationship Id="rId20" Type="http://schemas.openxmlformats.org/officeDocument/2006/relationships/hyperlink" Target="https://ru.wikipedia.org/wiki/%D0%9E%D1%80%D0%B5%D0%BD%D0%B1%D1%83%D1%80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0%D0%B5%D0%BD%D0%B1%D1%83%D1%80%D0%B3%D1%81%D0%BA%D0%B0%D1%8F_%D0%B3%D1%83%D0%B1%D0%B5%D1%80%D0%BD%D0%B8%D1%8F" TargetMode="External"/><Relationship Id="rId11" Type="http://schemas.openxmlformats.org/officeDocument/2006/relationships/hyperlink" Target="https://ru.wikipedia.org/wiki/%D0%91%D0%B0%D1%82%D1%8B%D1%80" TargetMode="External"/><Relationship Id="rId5" Type="http://schemas.openxmlformats.org/officeDocument/2006/relationships/hyperlink" Target="https://ru.wikipedia.org/wiki/%D0%A3%D1%84%D0%B8%D0%BC%D1%81%D0%BA%D0%B0%D1%8F_%D0%BF%D1%80%D0%BE%D0%B2%D0%B8%D0%BD%D1%86%D0%B8%D1%8F" TargetMode="External"/><Relationship Id="rId15" Type="http://schemas.openxmlformats.org/officeDocument/2006/relationships/hyperlink" Target="https://ru.wikipedia.org/wiki/1774_%D0%B3%D0%BE%D0%B4" TargetMode="External"/><Relationship Id="rId23" Type="http://schemas.openxmlformats.org/officeDocument/2006/relationships/image" Target="../media/image2.jpeg"/><Relationship Id="rId10" Type="http://schemas.openxmlformats.org/officeDocument/2006/relationships/hyperlink" Target="https://ru.wikipedia.org/wiki/%D0%90%D0%B1%D1%8B%D0%B7" TargetMode="External"/><Relationship Id="rId19" Type="http://schemas.openxmlformats.org/officeDocument/2006/relationships/hyperlink" Target="https://ru.wikipedia.org/wiki/%D0%A7%D0%B5%D0%BB%D1%8F%D0%B1%D0%B8%D0%BD%D1%81%D0%BA" TargetMode="External"/><Relationship Id="rId4" Type="http://schemas.openxmlformats.org/officeDocument/2006/relationships/hyperlink" Target="https://ru.wikipedia.org/wiki/%D0%9A%D1%83%D0%B4%D0%B5%D0%B9" TargetMode="External"/><Relationship Id="rId9" Type="http://schemas.openxmlformats.org/officeDocument/2006/relationships/hyperlink" Target="https://ru.wikipedia.org/wiki/%D0%9C%D1%83%D0%BB%D0%BB%D0%B0" TargetMode="External"/><Relationship Id="rId14" Type="http://schemas.openxmlformats.org/officeDocument/2006/relationships/hyperlink" Target="https://ru.wikipedia.org/wiki/25_%D0%BD%D0%BE%D1%8F%D0%B1%D1%80%D1%8F" TargetMode="External"/><Relationship Id="rId22" Type="http://schemas.openxmlformats.org/officeDocument/2006/relationships/hyperlink" Target="https://ru.wikipedia.org/wiki/%D0%A1%D0%B0%D0%BB%D0%B0%D0%B2%D0%B0%D1%82_%D0%AE%D0%BB%D0%B0%D0%B5%D0%B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5%D0%BC%D0%B8%D1%8F_%D0%B8%D0%BC%D0%B5%D0%BD%D0%B8_%D0%A1%D0%B0%D0%BB%D0%B0%D0%B2%D0%B0%D1%82%D0%B0_%D0%AE%D0%BB%D0%B0%D0%B5%D0%B2%D0%B0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ru.wikipedia.org/wiki/%D0%9E%D1%80%D0%B4%D0%B5%D0%BD_%D0%A1%D0%B0%D0%BB%D0%B0%D0%B2%D0%B0%D1%82%D0%B0_%D0%AE%D0%BB%D0%B0%D0%B5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ru.wikipedia.org/wiki/1967_%D0%B3%D0%BE%D0%B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ru.wikipedia.org/wiki/%D0%97%D0%BB%D0%BE%D0%B1%D0%B8%D0%BD,_%D0%A1%D1%82%D0%B5%D0%BF%D0%B0%D0%BD_%D0%9F%D0%B0%D0%B2%D0%BB%D0%BE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3%D1%88%D0%BA%D0%B8%D0%BD,_%D0%90%D0%BB%D0%B5%D0%BA%D1%81%D0%B0%D0%BD%D0%B4%D1%80_%D0%A1%D0%B5%D1%80%D0%B3%D0%B5%D0%B5%D0%B2%D0%B8%D1%87" TargetMode="External"/><Relationship Id="rId2" Type="http://schemas.openxmlformats.org/officeDocument/2006/relationships/hyperlink" Target="https://ru.wikipedia.org/wiki/%D0%9C%D1%83%D0%B7%D0%B5%D0%B9_%D0%A1%D0%B0%D0%BB%D0%B0%D0%B2%D0%B0%D1%82%D0%B0_%D0%AE%D0%BB%D0%B0%D0%B5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3%D1%84%D0%B0" TargetMode="External"/><Relationship Id="rId13" Type="http://schemas.openxmlformats.org/officeDocument/2006/relationships/hyperlink" Target="https://ru.wikipedia.org/wiki/%D0%93%D0%B5%D1%80%D0%B1_%D0%91%D0%B0%D1%88%D0%BA%D0%BE%D1%80%D1%82%D0%BE%D1%81%D1%82%D0%B0%D0%BD%D0%B0" TargetMode="External"/><Relationship Id="rId18" Type="http://schemas.openxmlformats.org/officeDocument/2006/relationships/hyperlink" Target="https://ru.wikipedia.org/wiki/%D0%A1%D0%B0%D0%BB%D0%B0%D0%B2%D0%B0%D1%82" TargetMode="External"/><Relationship Id="rId26" Type="http://schemas.openxmlformats.org/officeDocument/2006/relationships/image" Target="../media/image3.jpeg"/><Relationship Id="rId3" Type="http://schemas.openxmlformats.org/officeDocument/2006/relationships/hyperlink" Target="https://ru.wikipedia.org/wiki/%D0%91%D0%B0%D1%88%D0%BA%D0%B8%D1%80%D1%8B" TargetMode="External"/><Relationship Id="rId21" Type="http://schemas.openxmlformats.org/officeDocument/2006/relationships/hyperlink" Target="https://ru.wikipedia.org/wiki/%D0%90%D1%81%D0%BA%D0%B0%D1%80%D0%BE%D0%B2%D0%BE_(%D0%90%D0%B1%D0%B7%D0%B5%D0%BB%D0%B8%D0%BB%D0%BE%D0%B2%D1%81%D0%BA%D0%B8%D0%B9_%D1%80%D0%B0%D0%B9%D0%BE%D0%BD)" TargetMode="External"/><Relationship Id="rId7" Type="http://schemas.openxmlformats.org/officeDocument/2006/relationships/hyperlink" Target="https://ru.wikipedia.org/wiki/%D0%A1%D0%B0%D0%BB%D0%B0%D0%B2%D0%B0%D1%82_%D0%AE%D0%BB%D0%B0%D0%B5%D0%B2" TargetMode="External"/><Relationship Id="rId12" Type="http://schemas.openxmlformats.org/officeDocument/2006/relationships/hyperlink" Target="https://ru.wikipedia.org/wiki/%D0%A2%D0%B0%D0%B2%D0%B0%D1%81%D0%B8%D0%B5%D0%B2,_%D0%A1%D0%BE%D1%81%D0%BB%D0%B0%D0%BD%D0%B1%D0%B5%D0%BA_%D0%94%D0%B0%D1%84%D0%B0%D0%B5%D0%B2%D0%B8%D1%87" TargetMode="External"/><Relationship Id="rId17" Type="http://schemas.openxmlformats.org/officeDocument/2006/relationships/hyperlink" Target="https://ru.wikipedia.org/wiki/2005_%D0%B3%D0%BE%D0%B4" TargetMode="External"/><Relationship Id="rId25" Type="http://schemas.openxmlformats.org/officeDocument/2006/relationships/hyperlink" Target="https://ru.wikipedia.org/wiki/%D0%A1%D0%B0%D0%BB%D0%B0%D1%83%D0%B0%D1%82_%D0%B9%D1%8B%D0%B9%D1%8B%D0%BD%D1%8B" TargetMode="External"/><Relationship Id="rId2" Type="http://schemas.openxmlformats.org/officeDocument/2006/relationships/hyperlink" Target="https://ru.wikipedia.org/wiki/%D0%93%D0%B5%D1%80%D0%BE%D0%B9" TargetMode="External"/><Relationship Id="rId16" Type="http://schemas.openxmlformats.org/officeDocument/2006/relationships/hyperlink" Target="https://ru.wikipedia.org/wiki/%D0%A7%D0%B5%D0%BB%D1%8F%D0%B1%D0%B8%D0%BD%D1%81%D0%BA%D0%B0%D1%8F_%D0%BE%D0%B1%D0%BB%D0%B0%D1%81%D1%82%D1%8C" TargetMode="External"/><Relationship Id="rId20" Type="http://schemas.openxmlformats.org/officeDocument/2006/relationships/hyperlink" Target="https://ru.wikipedia.org/wiki/%D0%A1%D0%B8%D0%B1%D0%B0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89_%D0%B3%D0%BE%D0%B4" TargetMode="External"/><Relationship Id="rId11" Type="http://schemas.openxmlformats.org/officeDocument/2006/relationships/hyperlink" Target="https://ru.wikipedia.org/wiki/%D0%9F%D0%B0%D0%BC%D1%8F%D1%82%D0%BD%D0%B8%D0%BA_%D0%A1%D0%B0%D0%BB%D0%B0%D0%B2%D0%B0%D1%82%D1%83_%D0%AE%D0%BB%D0%B0%D0%B5%D0%B2%D1%83_(%D0%A3%D1%84%D0%B0)" TargetMode="External"/><Relationship Id="rId24" Type="http://schemas.openxmlformats.org/officeDocument/2006/relationships/hyperlink" Target="https://ru.wikipedia.org/wiki/1292-%D0%B9_%D0%91%D0%B0%D1%88%D0%BA%D0%B8%D1%80%D1%81%D0%BA%D0%B8%D0%B9_%D0%B8%D1%81%D1%82%D1%80%D0%B5%D0%B1%D0%B8%D1%82%D0%B5%D0%BB%D1%8C%D0%BD%D0%BE-%D0%BF%D1%80%D0%BE%D1%82%D0%B8%D0%B2%D0%BE%D1%82%D0%B0%D0%BD%D0%BA%D0%BE%D0%B2%D1%8B%D0%B9_%D0%B0%D1%80%D1%82%D0%B8%D0%BB%D0%BB%D0%B5%D1%80%D0%B8%D0%B9%D1%81%D0%BA%D0%B8%D0%B9_%D0%BF%D0%BE%D0%BB%D0%BA_%D0%B8%D0%BC%D0%B5%D0%BD%D0%B8_%D0%A1%D0%B0%D0%BB%D0%B0%D0%B2%D0%B0%D1%82%D0%B0_%D0%AE%D0%BB%D0%B0%D0%B5%D0%B2%D0%B0" TargetMode="External"/><Relationship Id="rId5" Type="http://schemas.openxmlformats.org/officeDocument/2006/relationships/hyperlink" Target="https://ru.wikipedia.org/wiki/1952_%D0%B3%D0%BE%D0%B4" TargetMode="External"/><Relationship Id="rId15" Type="http://schemas.openxmlformats.org/officeDocument/2006/relationships/hyperlink" Target="https://ru.wikipedia.org/wiki/%D0%90%D1%80%D0%B3%D0%B0%D1%8F%D1%88%D1%81%D0%BA%D0%B8%D0%B9_%D1%80%D0%B0%D0%B9%D0%BE%D0%BD_%D0%A7%D0%B5%D0%BB%D1%8F%D0%B1%D0%B8%D0%BD%D1%81%D0%BA%D0%BE%D0%B9_%D0%BE%D0%B1%D0%BB%D0%B0%D1%81%D1%82%D0%B8" TargetMode="External"/><Relationship Id="rId23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0" Type="http://schemas.openxmlformats.org/officeDocument/2006/relationships/hyperlink" Target="https://ru.wikipedia.org/wiki/1967" TargetMode="External"/><Relationship Id="rId19" Type="http://schemas.openxmlformats.org/officeDocument/2006/relationships/hyperlink" Target="https://ru.wikipedia.org/wiki/%D0%91%D1%8E%D1%81%D1%82_%D0%A1%D0%B0%D0%BB%D0%B0%D0%B2%D0%B0%D1%82%D0%B0_%D0%AE%D0%BB%D0%B0%D0%B5%D0%B2%D0%B0_(%D0%A1%D0%B0%D0%BB%D0%B0%D0%B2%D0%B0%D1%82)" TargetMode="External"/><Relationship Id="rId4" Type="http://schemas.openxmlformats.org/officeDocument/2006/relationships/hyperlink" Target="https://ru.wikipedia.org/wiki/%D0%91%D0%B0%D1%88%D0%BA%D0%BE%D1%80%D1%82%D0%BE%D1%81%D1%82%D0%B0%D0%BD" TargetMode="External"/><Relationship Id="rId9" Type="http://schemas.openxmlformats.org/officeDocument/2006/relationships/hyperlink" Target="https://ru.wikipedia.org/wiki/17_%D0%BD%D0%BE%D1%8F%D0%B1%D1%80%D1%8F" TargetMode="External"/><Relationship Id="rId14" Type="http://schemas.openxmlformats.org/officeDocument/2006/relationships/hyperlink" Target="https://ru.wikipedia.org/wiki/%D0%A3%D0%B2%D0%B8%D0%BB%D1%8C%D0%B4%D1%8B" TargetMode="External"/><Relationship Id="rId22" Type="http://schemas.openxmlformats.org/officeDocument/2006/relationships/hyperlink" Target="https://ru.wikipedia.org/wiki/%D0%9A%D1%80%D0%B0%D1%81%D0%BD%D0%BE%D1%83%D1%84%D0%B8%D0%BC%D1%81%D0%B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0%D0%BB%D0%B0%D0%B2%D0%B0%D1%82%D1%81%D0%BA%D0%B8%D0%B9_%D1%80%D0%B0%D0%B9%D0%BE%D0%BD_%D0%91%D0%B0%D1%88%D0%BA%D0%BE%D1%80%D1%82%D0%BE%D1%81%D1%82%D0%B0%D0%BD%D0%B0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s://ru.wikipedia.org/wiki/%D0%9C%D0%B0%D0%BB%D0%BE%D1%8F%D0%B7" TargetMode="External"/><Relationship Id="rId7" Type="http://schemas.openxmlformats.org/officeDocument/2006/relationships/hyperlink" Target="https://ru.wikipedia.org/wiki/%D0%A1%D0%B0%D0%BB%D0%B0%D0%B2%D0%B0%D1%82_(%D0%B3%D0%BE%D1%80%D0%BE%D0%B4)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s://ru.wikipedia.org/wiki/%D0%9C%D1%83%D0%B7%D0%B5%D0%B9_%D0%A1%D0%B0%D0%BB%D0%B0%D0%B2%D0%B0%D1%82%D0%B0_%D0%AE%D0%BB%D0%B0%D0%B5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B%D1%8C%D0%BA%D0%B8%D0%BD%D0%BE_(%D0%91%D0%B0%D1%88%D0%BA%D0%BE%D1%80%D1%82%D0%BE%D1%81%D1%82%D0%B0%D0%BD)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ru.wikipedia.org/wiki/%D0%91%D0%B0%D1%88%D0%BA%D0%BE%D1%80%D1%82%D0%BE%D1%81%D1%82%D0%B0%D0%BD" TargetMode="External"/><Relationship Id="rId10" Type="http://schemas.openxmlformats.org/officeDocument/2006/relationships/hyperlink" Target="https://ru.wikipedia.org/wiki/%D0%A1%D0%B0%D0%BB%D0%B0%D0%B2%D0%B0%D1%82_%D0%AE%D0%BB%D0%B0%D0%B5%D0%B2_(%D0%B4%D0%B2%D0%BE%D1%80%D0%B5%D1%86_%D1%81%D0%BF%D0%BE%D1%80%D1%82%D0%B0)" TargetMode="External"/><Relationship Id="rId4" Type="http://schemas.openxmlformats.org/officeDocument/2006/relationships/hyperlink" Target="https://ru.wikipedia.org/wiki/%D0%A1%D0%B0%D0%BB%D0%B0%D0%B2%D0%B0%D1%82%D1%81%D0%BA%D0%B8%D0%B9_%D1%80%D0%B0%D0%B9%D0%BE%D0%BD" TargetMode="External"/><Relationship Id="rId9" Type="http://schemas.openxmlformats.org/officeDocument/2006/relationships/hyperlink" Target="https://ru.wikipedia.org/wiki/%D0%A1%D0%B0%D0%BB%D0%B0%D0%B2%D0%B0%D1%82_%D0%AE%D0%BB%D0%B0%D0%B5%D0%B2_(%D1%85%D0%BE%D0%BA%D0%BA%D0%B5%D0%B9%D0%BD%D1%8B%D0%B9_%D0%BA%D0%BB%D1%83%D0%B1)" TargetMode="Externa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88640"/>
            <a:ext cx="5400600" cy="324036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Салават 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err="1" smtClean="0">
                <a:ln/>
                <a:solidFill>
                  <a:schemeClr val="accent3"/>
                </a:solidFill>
              </a:rPr>
              <a:t>Юлаев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266" name="Picture 2" descr="http://hcsalavat.ru/upload/medialibrary/130/1301b3915a019377c9187da7270c8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56579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88" y="357188"/>
            <a:ext cx="3729037" cy="6126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Народный скульптор Северной Осетии и Башкортостана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Сосланбек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Дафаевич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Тавасиев.</a:t>
            </a:r>
          </a:p>
        </p:txBody>
      </p:sp>
      <p:pic>
        <p:nvPicPr>
          <p:cNvPr id="16387" name="Picture 2" descr="C:\Users\Admin\Desktop\памятник С.Ю\Tavasi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42148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838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2143125"/>
            <a:ext cx="4114800" cy="37861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Салават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Юлаев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герой башкирского народа.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символ современного Башкортостана </a:t>
            </a:r>
          </a:p>
        </p:txBody>
      </p:sp>
      <p:pic>
        <p:nvPicPr>
          <p:cNvPr id="13315" name="Picture 4" descr="сканирование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>
            <a:fillRect/>
          </a:stretch>
        </p:blipFill>
        <p:spPr bwMode="auto">
          <a:xfrm>
            <a:off x="214313" y="428625"/>
            <a:ext cx="4929187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095432"/>
      </p:ext>
    </p:extLst>
  </p:cSld>
  <p:clrMapOvr>
    <a:masterClrMapping/>
  </p:clrMapOvr>
  <p:transition spd="slow" advClick="0" advTm="1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83968" cy="6858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Памятники: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>
                <a:hlinkClick r:id="rId2" tooltip="1989 год"/>
              </a:rPr>
              <a:t>1989 году</a:t>
            </a:r>
            <a:r>
              <a:rPr lang="ru-RU" dirty="0" smtClean="0"/>
              <a:t> памятник-бюст из кованой меди был ус­тановлен в эстонском городе Палдиски.</a:t>
            </a:r>
          </a:p>
          <a:p>
            <a:endParaRPr lang="ru-RU" dirty="0"/>
          </a:p>
        </p:txBody>
      </p:sp>
      <p:pic>
        <p:nvPicPr>
          <p:cNvPr id="19460" name="Picture 4" descr="http://dic.academic.ru/pictures/wiki/files/74/Julajev,_Salavat.IMGP6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355976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5300663"/>
            <a:ext cx="7416800" cy="8255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 Салавата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Юлаева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Малоязе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               на родине героя.</a:t>
            </a:r>
          </a:p>
        </p:txBody>
      </p:sp>
      <p:pic>
        <p:nvPicPr>
          <p:cNvPr id="12291" name="Picture 4" descr="сканирование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"/>
          <a:stretch>
            <a:fillRect/>
          </a:stretch>
        </p:blipFill>
        <p:spPr bwMode="auto">
          <a:xfrm>
            <a:off x="971550" y="620713"/>
            <a:ext cx="7272338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9063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4499992" cy="65253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Салавату </a:t>
            </a:r>
            <a:r>
              <a:rPr lang="ru-RU" b="1" dirty="0" err="1" smtClean="0"/>
              <a:t>Юлаеву</a:t>
            </a:r>
            <a:r>
              <a:rPr lang="ru-RU" b="1" dirty="0" smtClean="0"/>
              <a:t> посвящены:</a:t>
            </a:r>
            <a:endParaRPr lang="ru-RU" dirty="0" smtClean="0"/>
          </a:p>
          <a:p>
            <a:r>
              <a:rPr lang="ru-RU" dirty="0" smtClean="0"/>
              <a:t>опера </a:t>
            </a:r>
            <a:r>
              <a:rPr lang="ru-RU" dirty="0" smtClean="0">
                <a:hlinkClick r:id="rId2" tooltip="Салават Юлаев (опера)"/>
              </a:rPr>
              <a:t>«Салават </a:t>
            </a:r>
            <a:r>
              <a:rPr lang="ru-RU" dirty="0" err="1" smtClean="0">
                <a:hlinkClick r:id="rId2" tooltip="Салават Юлаев (опера)"/>
              </a:rPr>
              <a:t>Юлаев</a:t>
            </a:r>
            <a:r>
              <a:rPr lang="ru-RU" dirty="0" smtClean="0">
                <a:hlinkClick r:id="rId2" tooltip="Салават Юлаев (опера)"/>
              </a:rPr>
              <a:t>»</a:t>
            </a:r>
            <a:r>
              <a:rPr lang="ru-RU" dirty="0" smtClean="0"/>
              <a:t>, написанная </a:t>
            </a:r>
            <a:r>
              <a:rPr lang="ru-RU" dirty="0" err="1" smtClean="0">
                <a:hlinkClick r:id="rId3" tooltip="Исмагилов, Загир Гарипович"/>
              </a:rPr>
              <a:t>Загиром</a:t>
            </a:r>
            <a:r>
              <a:rPr lang="ru-RU" dirty="0" smtClean="0">
                <a:hlinkClick r:id="rId3" tooltip="Исмагилов, Загир Гарипович"/>
              </a:rPr>
              <a:t> Исмагиловым</a:t>
            </a:r>
            <a:r>
              <a:rPr lang="ru-RU" dirty="0" smtClean="0"/>
              <a:t> и поэтом </a:t>
            </a:r>
            <a:r>
              <a:rPr lang="ru-RU" dirty="0" err="1" smtClean="0">
                <a:hlinkClick r:id="rId4" tooltip="Бикбай, Баязит"/>
              </a:rPr>
              <a:t>Баязит</a:t>
            </a:r>
            <a:r>
              <a:rPr lang="ru-RU" dirty="0" smtClean="0">
                <a:hlinkClick r:id="rId4" tooltip="Бикбай, Баязит"/>
              </a:rPr>
              <a:t> </a:t>
            </a:r>
            <a:r>
              <a:rPr lang="ru-RU" dirty="0" err="1" smtClean="0">
                <a:hlinkClick r:id="rId4" tooltip="Бикбай, Баязит"/>
              </a:rPr>
              <a:t>Бикбаем</a:t>
            </a:r>
            <a:r>
              <a:rPr lang="ru-RU" dirty="0" smtClean="0"/>
              <a:t> в 1955 году</a:t>
            </a:r>
          </a:p>
          <a:p>
            <a:r>
              <a:rPr lang="ru-RU" dirty="0" smtClean="0"/>
              <a:t>балет «Горный орел» («Урал </a:t>
            </a:r>
            <a:r>
              <a:rPr lang="ru-RU" dirty="0" err="1" smtClean="0"/>
              <a:t>бөркөтө</a:t>
            </a:r>
            <a:r>
              <a:rPr lang="ru-RU" dirty="0" smtClean="0"/>
              <a:t>», 1959 г., либретто и музыка Х. Ф. Ахметова и Н. Г. </a:t>
            </a:r>
            <a:r>
              <a:rPr lang="ru-RU" dirty="0" err="1" smtClean="0"/>
              <a:t>Сабитова</a:t>
            </a:r>
            <a:r>
              <a:rPr lang="ru-RU" dirty="0" smtClean="0"/>
              <a:t>, хореография К. Д. Карпинской)</a:t>
            </a:r>
          </a:p>
          <a:p>
            <a:r>
              <a:rPr lang="ru-RU" dirty="0" smtClean="0"/>
              <a:t>фильм </a:t>
            </a:r>
            <a:r>
              <a:rPr lang="ru-RU" dirty="0" smtClean="0">
                <a:hlinkClick r:id="rId5" tooltip="Салават Юлаев (фильм)"/>
              </a:rPr>
              <a:t>«Салават </a:t>
            </a:r>
            <a:r>
              <a:rPr lang="ru-RU" dirty="0" err="1" smtClean="0">
                <a:hlinkClick r:id="rId5" tooltip="Салават Юлаев (фильм)"/>
              </a:rPr>
              <a:t>Юлаев</a:t>
            </a:r>
            <a:r>
              <a:rPr lang="ru-RU" dirty="0" smtClean="0">
                <a:hlinkClick r:id="rId5" tooltip="Салават Юлаев (фильм)"/>
              </a:rPr>
              <a:t>»</a:t>
            </a:r>
            <a:r>
              <a:rPr lang="ru-RU" dirty="0" smtClean="0"/>
              <a:t>, снятый в </a:t>
            </a:r>
            <a:r>
              <a:rPr lang="ru-RU" dirty="0" smtClean="0">
                <a:hlinkClick r:id="rId6" tooltip="1941 год"/>
              </a:rPr>
              <a:t>1941 году</a:t>
            </a:r>
            <a:r>
              <a:rPr lang="ru-RU" dirty="0" smtClean="0"/>
              <a:t> в СССР режиссёром </a:t>
            </a:r>
            <a:r>
              <a:rPr lang="ru-RU" dirty="0" smtClean="0">
                <a:hlinkClick r:id="rId7" tooltip="Протазанов, Яков Александрович"/>
              </a:rPr>
              <a:t>Яковом </a:t>
            </a:r>
            <a:r>
              <a:rPr lang="ru-RU" dirty="0" err="1" smtClean="0">
                <a:hlinkClick r:id="rId7" tooltip="Протазанов, Яков Александрович"/>
              </a:rPr>
              <a:t>Протазановым</a:t>
            </a:r>
            <a:endParaRPr lang="ru-RU" dirty="0"/>
          </a:p>
        </p:txBody>
      </p:sp>
      <p:pic>
        <p:nvPicPr>
          <p:cNvPr id="22530" name="Picture 2" descr="http://www.syl.ru/misc/i/ai/208463/9462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3981" y="0"/>
            <a:ext cx="4830019" cy="2808312"/>
          </a:xfrm>
          <a:prstGeom prst="rect">
            <a:avLst/>
          </a:prstGeom>
          <a:noFill/>
        </p:spPr>
      </p:pic>
      <p:pic>
        <p:nvPicPr>
          <p:cNvPr id="22532" name="Picture 4" descr="http://sibay-rb.ru/up/photos/album/gorod_prazdniki/foto%2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285293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48e0004cccc8f4a5f0dbbf2f526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650054" cy="57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786438"/>
            <a:ext cx="7775575" cy="8556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Допрос Салавата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Юлаева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                                                художник  А.Кузнецов</a:t>
            </a:r>
          </a:p>
        </p:txBody>
      </p:sp>
      <p:pic>
        <p:nvPicPr>
          <p:cNvPr id="8195" name="Picture 4" descr="сканирование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" b="1711"/>
          <a:stretch>
            <a:fillRect/>
          </a:stretch>
        </p:blipFill>
        <p:spPr bwMode="auto">
          <a:xfrm>
            <a:off x="285750" y="142875"/>
            <a:ext cx="8572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0397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Р.Ишбулатов</a:t>
            </a:r>
            <a:r>
              <a:rPr lang="ru-RU" dirty="0"/>
              <a:t> «Непокорённая воля»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22" y="1600200"/>
            <a:ext cx="5431155" cy="4525963"/>
          </a:xfrm>
        </p:spPr>
      </p:pic>
    </p:spTree>
    <p:extLst>
      <p:ext uri="{BB962C8B-B14F-4D97-AF65-F5344CB8AC3E}">
        <p14:creationId xmlns:p14="http://schemas.microsoft.com/office/powerpoint/2010/main" val="19257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/>
              <a:t>А.Лежнёв</a:t>
            </a:r>
            <a:r>
              <a:rPr lang="ru-RU" dirty="0"/>
              <a:t> «Поимка Салавата»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79" y="1600200"/>
            <a:ext cx="4490042" cy="4525963"/>
          </a:xfrm>
        </p:spPr>
      </p:pic>
    </p:spTree>
    <p:extLst>
      <p:ext uri="{BB962C8B-B14F-4D97-AF65-F5344CB8AC3E}">
        <p14:creationId xmlns:p14="http://schemas.microsoft.com/office/powerpoint/2010/main" val="11124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Даже в кино образ легендарного героя раскрывается неожиданно. В 1937 году в д. </a:t>
            </a:r>
            <a:r>
              <a:rPr lang="ru-RU" dirty="0" err="1"/>
              <a:t>Тужиловка</a:t>
            </a:r>
            <a:r>
              <a:rPr lang="ru-RU" dirty="0"/>
              <a:t> были сняты сцены к фильму «Пугачёв», где роль Салавата сыграл </a:t>
            </a:r>
            <a:r>
              <a:rPr lang="ru-RU" dirty="0" err="1"/>
              <a:t>Р.Мухитзинов</a:t>
            </a:r>
            <a:r>
              <a:rPr lang="ru-RU" dirty="0"/>
              <a:t>, а режиссёром был Петров-</a:t>
            </a:r>
            <a:r>
              <a:rPr lang="ru-RU" dirty="0" err="1"/>
              <a:t>Бытов</a:t>
            </a:r>
            <a:r>
              <a:rPr lang="ru-RU" dirty="0"/>
              <a:t> и сценарий Ольги </a:t>
            </a:r>
            <a:r>
              <a:rPr lang="ru-RU" dirty="0" err="1"/>
              <a:t>Форш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</a:t>
            </a:r>
            <a:r>
              <a:rPr lang="ru-RU" dirty="0"/>
              <a:t>особенным произведением в этом виде искусства считается художественный фильм «Салават </a:t>
            </a:r>
            <a:r>
              <a:rPr lang="ru-RU" dirty="0" err="1"/>
              <a:t>Юлаев</a:t>
            </a:r>
            <a:r>
              <a:rPr lang="ru-RU" dirty="0"/>
              <a:t>» по сценарию </a:t>
            </a:r>
            <a:r>
              <a:rPr lang="ru-RU" dirty="0" err="1"/>
              <a:t>Степена</a:t>
            </a:r>
            <a:r>
              <a:rPr lang="ru-RU" dirty="0"/>
              <a:t> Злобина снял фильм Ян Протазанов, а сыграл главную роль </a:t>
            </a:r>
            <a:r>
              <a:rPr lang="ru-RU" dirty="0" err="1"/>
              <a:t>Арслан</a:t>
            </a:r>
            <a:r>
              <a:rPr lang="ru-RU" dirty="0"/>
              <a:t> </a:t>
            </a:r>
            <a:r>
              <a:rPr lang="ru-RU" dirty="0" err="1"/>
              <a:t>Мубаряков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196752"/>
            <a:ext cx="5832648" cy="5661248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Салават </a:t>
            </a:r>
            <a:r>
              <a:rPr lang="ru-RU" dirty="0" err="1" smtClean="0"/>
              <a:t>Юлаев</a:t>
            </a:r>
            <a:r>
              <a:rPr lang="ru-RU" dirty="0" smtClean="0"/>
              <a:t> родился в </a:t>
            </a:r>
            <a:r>
              <a:rPr lang="ru-RU" dirty="0" smtClean="0">
                <a:hlinkClick r:id="rId2" tooltip="1754 год"/>
              </a:rPr>
              <a:t>1754 году</a:t>
            </a:r>
            <a:r>
              <a:rPr lang="ru-RU" dirty="0" smtClean="0"/>
              <a:t> (по другим данным в 1752 г.) в деревне </a:t>
            </a:r>
            <a:r>
              <a:rPr lang="ru-RU" dirty="0" err="1" smtClean="0">
                <a:hlinkClick r:id="rId3" tooltip="Текеево (страница отсутствует)"/>
              </a:rPr>
              <a:t>Текеево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Кудей"/>
              </a:rPr>
              <a:t>Шайтан-Кудеевской</a:t>
            </a:r>
            <a:r>
              <a:rPr lang="ru-RU" dirty="0" smtClean="0">
                <a:hlinkClick r:id="rId4" tooltip="Кудей"/>
              </a:rPr>
              <a:t> волости</a:t>
            </a:r>
            <a:r>
              <a:rPr lang="ru-RU" dirty="0" smtClean="0"/>
              <a:t> </a:t>
            </a:r>
            <a:r>
              <a:rPr lang="ru-RU" dirty="0" smtClean="0">
                <a:hlinkClick r:id="rId5" tooltip="Уфимская провинция"/>
              </a:rPr>
              <a:t>Уфимской провинции</a:t>
            </a:r>
            <a:r>
              <a:rPr lang="ru-RU" dirty="0" smtClean="0"/>
              <a:t> </a:t>
            </a:r>
            <a:r>
              <a:rPr lang="ru-RU" dirty="0" smtClean="0">
                <a:hlinkClick r:id="rId6" tooltip="Оренбургская губерния"/>
              </a:rPr>
              <a:t>Оренбургской губернии</a:t>
            </a:r>
            <a:r>
              <a:rPr lang="ru-RU" dirty="0" smtClean="0"/>
              <a:t> (ныне </a:t>
            </a:r>
            <a:r>
              <a:rPr lang="ru-RU" dirty="0" err="1" smtClean="0">
                <a:hlinkClick r:id="rId7" tooltip="Салаватский район"/>
              </a:rPr>
              <a:t>Салаватский</a:t>
            </a:r>
            <a:r>
              <a:rPr lang="ru-RU" dirty="0" smtClean="0">
                <a:hlinkClick r:id="rId7" tooltip="Салаватский район"/>
              </a:rPr>
              <a:t> район Башкортостана</a:t>
            </a:r>
            <a:r>
              <a:rPr lang="ru-RU" dirty="0" smtClean="0"/>
              <a:t>). Деревня </a:t>
            </a:r>
            <a:r>
              <a:rPr lang="ru-RU" dirty="0" err="1" smtClean="0"/>
              <a:t>Текеево</a:t>
            </a:r>
            <a:r>
              <a:rPr lang="ru-RU" dirty="0" smtClean="0"/>
              <a:t> до наших дней не сохранилась. В ходе подавления крестьянского восстания, её, как и многие другие деревни, население которых участвовало в восстании, сожгли </a:t>
            </a:r>
            <a:r>
              <a:rPr lang="ru-RU" dirty="0" err="1" smtClean="0"/>
              <a:t>карательные,Салават</a:t>
            </a:r>
            <a:r>
              <a:rPr lang="ru-RU" dirty="0" smtClean="0"/>
              <a:t> </a:t>
            </a:r>
            <a:r>
              <a:rPr lang="ru-RU" dirty="0" err="1" smtClean="0"/>
              <a:t>Юлаев</a:t>
            </a:r>
            <a:r>
              <a:rPr lang="ru-RU" dirty="0" smtClean="0"/>
              <a:t> происходил из потомственных </a:t>
            </a:r>
            <a:r>
              <a:rPr lang="ru-RU" dirty="0" smtClean="0">
                <a:hlinkClick r:id="rId8" tooltip="Тархан (звание)"/>
              </a:rPr>
              <a:t>тархан</a:t>
            </a:r>
            <a:r>
              <a:rPr lang="ru-RU" dirty="0" smtClean="0"/>
              <a:t> рода </a:t>
            </a:r>
            <a:r>
              <a:rPr lang="ru-RU" dirty="0" err="1" smtClean="0">
                <a:hlinkClick r:id="rId4" tooltip="Кудей"/>
              </a:rPr>
              <a:t>Шайтан-Кудей</a:t>
            </a:r>
            <a:r>
              <a:rPr lang="ru-RU" dirty="0" smtClean="0"/>
              <a:t>, в каждом поколении которого были тарханы, </a:t>
            </a:r>
            <a:r>
              <a:rPr lang="ru-RU" dirty="0" smtClean="0">
                <a:hlinkClick r:id="rId9" tooltip="Мулла"/>
              </a:rPr>
              <a:t>муллы</a:t>
            </a:r>
            <a:r>
              <a:rPr lang="ru-RU" dirty="0" smtClean="0"/>
              <a:t>, </a:t>
            </a:r>
            <a:r>
              <a:rPr lang="ru-RU" dirty="0" err="1" smtClean="0">
                <a:hlinkClick r:id="rId10" tooltip="Абыз"/>
              </a:rPr>
              <a:t>абызы</a:t>
            </a:r>
            <a:r>
              <a:rPr lang="ru-RU" dirty="0" smtClean="0"/>
              <a:t>, </a:t>
            </a:r>
            <a:r>
              <a:rPr lang="ru-RU" dirty="0" smtClean="0">
                <a:hlinkClick r:id="rId11" tooltip="Батыр"/>
              </a:rPr>
              <a:t>батыры</a:t>
            </a:r>
            <a:r>
              <a:rPr lang="ru-RU" dirty="0" smtClean="0"/>
              <a:t>, возглавлявшие </a:t>
            </a:r>
            <a:r>
              <a:rPr lang="ru-RU" dirty="0" smtClean="0">
                <a:hlinkClick r:id="rId12" tooltip="Башкирские восстания"/>
              </a:rPr>
              <a:t>башкирские восстания</a:t>
            </a:r>
            <a:r>
              <a:rPr lang="ru-RU" dirty="0" smtClean="0"/>
              <a:t> отряды </a:t>
            </a:r>
            <a:r>
              <a:rPr lang="ru-RU" dirty="0" smtClean="0">
                <a:hlinkClick r:id="rId13" tooltip="Екатерина II"/>
              </a:rPr>
              <a:t>императрицы Екатерины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Когда Салават </a:t>
            </a:r>
            <a:r>
              <a:rPr lang="ru-RU" dirty="0" err="1" smtClean="0"/>
              <a:t>Юлаев</a:t>
            </a:r>
            <a:r>
              <a:rPr lang="ru-RU" dirty="0" smtClean="0"/>
              <a:t> в </a:t>
            </a:r>
            <a:r>
              <a:rPr lang="ru-RU" dirty="0" err="1" smtClean="0"/>
              <a:t>Бердской</a:t>
            </a:r>
            <a:r>
              <a:rPr lang="ru-RU" dirty="0" smtClean="0"/>
              <a:t> крепости предстал перед Пугачёвым, ему было 19 лет. С этого дня и до ареста, </a:t>
            </a:r>
            <a:r>
              <a:rPr lang="ru-RU" dirty="0" smtClean="0">
                <a:hlinkClick r:id="rId14" tooltip="25 ноября"/>
              </a:rPr>
              <a:t>25 ноября</a:t>
            </a:r>
            <a:r>
              <a:rPr lang="ru-RU" dirty="0" smtClean="0"/>
              <a:t> </a:t>
            </a:r>
            <a:r>
              <a:rPr lang="ru-RU" dirty="0" smtClean="0">
                <a:hlinkClick r:id="rId15" tooltip="1774 год"/>
              </a:rPr>
              <a:t>1774 года</a:t>
            </a:r>
            <a:r>
              <a:rPr lang="ru-RU" dirty="0" smtClean="0"/>
              <a:t> (всего 1 год и 15 дней) он находился в центре событий </a:t>
            </a:r>
            <a:r>
              <a:rPr lang="ru-RU" dirty="0" smtClean="0">
                <a:hlinkClick r:id="rId16" tooltip="Крестьянская война 1773—1775"/>
              </a:rPr>
              <a:t>Крестьянской войны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Салават руководил многими ключевыми событиями этой войны. Сохранившиеся документы свидетельствуют о личном участии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 в более чем двадцати сражениях. Он отличился тем, что взял </a:t>
            </a:r>
            <a:r>
              <a:rPr lang="ru-RU" dirty="0" err="1" smtClean="0">
                <a:hlinkClick r:id="rId17" tooltip="Сим (Челябинская область)"/>
              </a:rPr>
              <a:t>Симский</a:t>
            </a:r>
            <a:r>
              <a:rPr lang="ru-RU" dirty="0" smtClean="0"/>
              <a:t> и </a:t>
            </a:r>
            <a:r>
              <a:rPr lang="ru-RU" dirty="0" err="1" smtClean="0">
                <a:hlinkClick r:id="rId18" tooltip="Усть-Катав"/>
              </a:rPr>
              <a:t>Катавский</a:t>
            </a:r>
            <a:r>
              <a:rPr lang="ru-RU" dirty="0" smtClean="0"/>
              <a:t> заводы, осаждал </a:t>
            </a:r>
            <a:r>
              <a:rPr lang="ru-RU" dirty="0" smtClean="0">
                <a:hlinkClick r:id="rId19" tooltip="Челябинск"/>
              </a:rPr>
              <a:t>Челябинскую</a:t>
            </a:r>
            <a:r>
              <a:rPr lang="ru-RU" dirty="0" smtClean="0"/>
              <a:t> крепость, участвовал в осаде </a:t>
            </a:r>
            <a:r>
              <a:rPr lang="ru-RU" dirty="0" smtClean="0">
                <a:hlinkClick r:id="rId20" tooltip="Оренбург"/>
              </a:rPr>
              <a:t>Оренбурга</a:t>
            </a:r>
            <a:r>
              <a:rPr lang="ru-RU" dirty="0" smtClean="0"/>
              <a:t>, сжёг </a:t>
            </a:r>
            <a:r>
              <a:rPr lang="ru-RU" dirty="0" err="1" smtClean="0">
                <a:hlinkClick r:id="rId21" tooltip="Красноуфимск"/>
              </a:rPr>
              <a:t>Красноуфимскую</a:t>
            </a:r>
            <a:r>
              <a:rPr lang="ru-RU" dirty="0" smtClean="0"/>
              <a:t> крепость</a:t>
            </a:r>
            <a:r>
              <a:rPr lang="ru-RU" baseline="30000" dirty="0" smtClean="0">
                <a:hlinkClick r:id="rId22"/>
              </a:rPr>
              <a:t>[5]</a:t>
            </a:r>
            <a:r>
              <a:rPr lang="ru-RU" dirty="0" smtClean="0"/>
              <a:t>. За год с небольшим Салават участвовал в 28 сражениях, 11 из них он провёл самостоятельно, остальные в составе Главного войска Емельяна Пугачёва. Не все 11 самостоятельных сражений с регулярными войсками завершались победой Салавата. Были и поражения, но, в отличие от других предводителей Крестьянской войны, Салават ни разу не допускал полного разгрома своего войска. Ему каждый раз удавалось сохранить основные силы войска, в кратчайший срок восстановить боевые порядки и снова участвовать в сражениях.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Биография</a:t>
            </a:r>
            <a:br>
              <a:rPr lang="ru-RU" dirty="0" smtClean="0"/>
            </a:br>
            <a:r>
              <a:rPr lang="ru-RU" dirty="0" smtClean="0"/>
              <a:t>Салавата </a:t>
            </a:r>
            <a:r>
              <a:rPr lang="ru-RU" dirty="0" err="1" smtClean="0"/>
              <a:t>Юлаева</a:t>
            </a:r>
            <a:endParaRPr lang="ru-RU" dirty="0"/>
          </a:p>
        </p:txBody>
      </p:sp>
      <p:pic>
        <p:nvPicPr>
          <p:cNvPr id="14338" name="Picture 2" descr="http://uslide.ru/images/10/17015/736/img6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1520" y="764704"/>
            <a:ext cx="3267748" cy="35167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А.Мубаряков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7863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32448" cy="674258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 Республике Башкортостан учреждены:</a:t>
            </a:r>
            <a:endParaRPr lang="ru-RU" dirty="0" smtClean="0"/>
          </a:p>
          <a:p>
            <a:r>
              <a:rPr lang="ru-RU" dirty="0" smtClean="0">
                <a:hlinkClick r:id="rId2" tooltip="Орден Салавата Юлаева"/>
              </a:rPr>
              <a:t>орден Салавата </a:t>
            </a:r>
            <a:r>
              <a:rPr lang="ru-RU" dirty="0" err="1" smtClean="0">
                <a:hlinkClick r:id="rId2" tooltip="Орден Салавата Юлаева"/>
              </a:rPr>
              <a:t>Юлаева</a:t>
            </a:r>
            <a:endParaRPr lang="ru-RU" dirty="0" smtClean="0"/>
          </a:p>
          <a:p>
            <a:r>
              <a:rPr lang="ru-RU" dirty="0" smtClean="0">
                <a:hlinkClick r:id="rId3" tooltip="Премия имени Салавата Юлаева"/>
              </a:rPr>
              <a:t>Государственная премия имени Салавата </a:t>
            </a:r>
            <a:r>
              <a:rPr lang="ru-RU" dirty="0" err="1" smtClean="0">
                <a:hlinkClick r:id="rId3" tooltip="Премия имени Салавата Юлаева"/>
              </a:rPr>
              <a:t>Юлаева</a:t>
            </a:r>
            <a:r>
              <a:rPr lang="ru-RU" dirty="0" smtClean="0">
                <a:hlinkClick r:id="rId3" tooltip="Премия имени Салавата Юлаева"/>
              </a:rPr>
              <a:t> за лучшие произведения в области литературы, искусства и архитектуры</a:t>
            </a:r>
            <a:r>
              <a:rPr lang="ru-RU" dirty="0" smtClean="0"/>
              <a:t> (с </a:t>
            </a:r>
            <a:r>
              <a:rPr lang="ru-RU" dirty="0" smtClean="0">
                <a:hlinkClick r:id="rId4" tooltip="1967 год"/>
              </a:rPr>
              <a:t>1967 года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0482" name="Picture 2" descr="https://upload.wikimedia.org/wikipedia/ru/archive/4/43/20130215140328%21%D0%9E%D1%80%D0%B4%D0%B5%D0%BD_%D0%A1%D0%B0%D0%BB%D0%B0%D0%B2%D0%B0%D1%82%D0%B0_%D0%AE%D0%BB%D0%B0%D0%B5%D0%B2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0"/>
            <a:ext cx="2915816" cy="2857108"/>
          </a:xfrm>
          <a:prstGeom prst="rect">
            <a:avLst/>
          </a:prstGeom>
          <a:noFill/>
        </p:spPr>
      </p:pic>
      <p:pic>
        <p:nvPicPr>
          <p:cNvPr id="20484" name="Picture 4" descr="http://igcdn-photos-g-a.akamaihd.net/hphotos-ak-xfa1/t51.2885-15/11015513_954172777927470_366051557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3073" y="0"/>
            <a:ext cx="2780927" cy="2780928"/>
          </a:xfrm>
          <a:prstGeom prst="rect">
            <a:avLst/>
          </a:prstGeom>
          <a:noFill/>
        </p:spPr>
      </p:pic>
      <p:pic>
        <p:nvPicPr>
          <p:cNvPr id="20486" name="Picture 6" descr="http://www.kp.ru/f/12/image/16/75/86475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284984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80" y="188640"/>
            <a:ext cx="7835223" cy="331236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Более ста лет его имя было под запретом; целый век во всей Башкирии ни одного младенца не осмеливались назвать Салаватом. Среди башкирского народа его имя прославилось замечательными стихами, зовущими к стойкости в борьбе с врагом, воспевающими безграничную любовь к родине, ее полям, лесам, кочевьям.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6146073" cy="36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4896544" cy="53012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Исследованием биографии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 занимались историки, краеведы, писатели и журналисты: Виктор Владимирович Сидоров, </a:t>
            </a:r>
            <a:r>
              <a:rPr lang="ru-RU" dirty="0" err="1" smtClean="0"/>
              <a:t>Радик</a:t>
            </a:r>
            <a:r>
              <a:rPr lang="ru-RU" dirty="0" smtClean="0"/>
              <a:t> </a:t>
            </a:r>
            <a:r>
              <a:rPr lang="ru-RU" dirty="0" err="1" smtClean="0"/>
              <a:t>Шакирович</a:t>
            </a:r>
            <a:r>
              <a:rPr lang="ru-RU" dirty="0" smtClean="0"/>
              <a:t> </a:t>
            </a:r>
            <a:r>
              <a:rPr lang="ru-RU" dirty="0" err="1" smtClean="0"/>
              <a:t>Вахитов</a:t>
            </a:r>
            <a:r>
              <a:rPr lang="ru-RU" dirty="0" smtClean="0"/>
              <a:t>, </a:t>
            </a:r>
            <a:r>
              <a:rPr lang="ru-RU" dirty="0" err="1" smtClean="0"/>
              <a:t>Мирас</a:t>
            </a:r>
            <a:r>
              <a:rPr lang="ru-RU" dirty="0" smtClean="0"/>
              <a:t> </a:t>
            </a:r>
            <a:r>
              <a:rPr lang="ru-RU" dirty="0" err="1" smtClean="0"/>
              <a:t>Хамзович</a:t>
            </a:r>
            <a:r>
              <a:rPr lang="ru-RU" dirty="0" smtClean="0"/>
              <a:t> </a:t>
            </a:r>
            <a:r>
              <a:rPr lang="ru-RU" dirty="0" err="1" smtClean="0"/>
              <a:t>Идельбаев</a:t>
            </a:r>
            <a:r>
              <a:rPr lang="ru-RU" dirty="0" smtClean="0"/>
              <a:t>, </a:t>
            </a:r>
            <a:r>
              <a:rPr lang="ru-RU" dirty="0" err="1" smtClean="0"/>
              <a:t>Хайрулла</a:t>
            </a:r>
            <a:r>
              <a:rPr lang="ru-RU" dirty="0" smtClean="0"/>
              <a:t> </a:t>
            </a:r>
            <a:r>
              <a:rPr lang="ru-RU" dirty="0" err="1" smtClean="0"/>
              <a:t>Динмухаметович</a:t>
            </a:r>
            <a:r>
              <a:rPr lang="ru-RU" dirty="0" smtClean="0"/>
              <a:t> </a:t>
            </a:r>
            <a:r>
              <a:rPr lang="ru-RU" dirty="0" err="1" smtClean="0"/>
              <a:t>Кульмухаметов</a:t>
            </a:r>
            <a:r>
              <a:rPr lang="ru-RU" dirty="0" smtClean="0"/>
              <a:t>, </a:t>
            </a:r>
            <a:r>
              <a:rPr lang="ru-RU" dirty="0" err="1" smtClean="0"/>
              <a:t>Залялетдинов</a:t>
            </a:r>
            <a:r>
              <a:rPr lang="ru-RU" dirty="0" smtClean="0"/>
              <a:t> </a:t>
            </a:r>
            <a:r>
              <a:rPr lang="ru-RU" dirty="0" err="1" smtClean="0"/>
              <a:t>Ихсан</a:t>
            </a:r>
            <a:r>
              <a:rPr lang="ru-RU" dirty="0" smtClean="0"/>
              <a:t> </a:t>
            </a:r>
            <a:r>
              <a:rPr lang="ru-RU" dirty="0" err="1" smtClean="0"/>
              <a:t>Ялалович</a:t>
            </a:r>
            <a:r>
              <a:rPr lang="ru-RU" dirty="0" smtClean="0"/>
              <a:t>, Тархан </a:t>
            </a:r>
            <a:r>
              <a:rPr lang="ru-RU" dirty="0" err="1" smtClean="0"/>
              <a:t>Сагитович</a:t>
            </a:r>
            <a:r>
              <a:rPr lang="ru-RU" dirty="0" smtClean="0"/>
              <a:t> </a:t>
            </a:r>
            <a:r>
              <a:rPr lang="ru-RU" dirty="0" err="1" smtClean="0"/>
              <a:t>Загидуллин</a:t>
            </a:r>
            <a:r>
              <a:rPr lang="ru-RU" dirty="0" smtClean="0"/>
              <a:t>, </a:t>
            </a:r>
            <a:r>
              <a:rPr lang="ru-RU" dirty="0" err="1" smtClean="0"/>
              <a:t>Сайфуллин</a:t>
            </a:r>
            <a:r>
              <a:rPr lang="ru-RU" dirty="0" smtClean="0"/>
              <a:t> </a:t>
            </a:r>
            <a:r>
              <a:rPr lang="ru-RU" dirty="0" err="1" smtClean="0"/>
              <a:t>Абузар</a:t>
            </a:r>
            <a:r>
              <a:rPr lang="ru-RU" dirty="0" smtClean="0"/>
              <a:t> </a:t>
            </a:r>
            <a:r>
              <a:rPr lang="ru-RU" dirty="0" err="1" smtClean="0"/>
              <a:t>Хакимьянович</a:t>
            </a:r>
            <a:r>
              <a:rPr lang="ru-RU" dirty="0" smtClean="0"/>
              <a:t>, Сафин </a:t>
            </a:r>
            <a:r>
              <a:rPr lang="ru-RU" dirty="0" err="1" smtClean="0"/>
              <a:t>Вильмир</a:t>
            </a:r>
            <a:r>
              <a:rPr lang="ru-RU" dirty="0" smtClean="0"/>
              <a:t> </a:t>
            </a:r>
            <a:r>
              <a:rPr lang="ru-RU" dirty="0" err="1" smtClean="0"/>
              <a:t>Иштимирович</a:t>
            </a:r>
            <a:r>
              <a:rPr lang="ru-RU" dirty="0" smtClean="0"/>
              <a:t>, </a:t>
            </a:r>
            <a:r>
              <a:rPr lang="ru-RU" dirty="0" smtClean="0">
                <a:hlinkClick r:id="rId2" tooltip="Злобин, Степан Павлович"/>
              </a:rPr>
              <a:t>Степан Павлович Злобин</a:t>
            </a:r>
            <a:r>
              <a:rPr lang="ru-RU" dirty="0" smtClean="0"/>
              <a:t> и </a:t>
            </a:r>
            <a:r>
              <a:rPr lang="ru-RU" dirty="0" err="1" smtClean="0"/>
              <a:t>Инга</a:t>
            </a:r>
            <a:r>
              <a:rPr lang="ru-RU" dirty="0" smtClean="0"/>
              <a:t> Михайловна </a:t>
            </a:r>
            <a:r>
              <a:rPr lang="ru-RU" dirty="0" err="1" smtClean="0"/>
              <a:t>Гвоздикова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://festival.1september.ru/articles/574771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665" y="1196752"/>
            <a:ext cx="4024335" cy="2304256"/>
          </a:xfrm>
          <a:prstGeom prst="rect">
            <a:avLst/>
          </a:prstGeom>
          <a:noFill/>
        </p:spPr>
      </p:pic>
      <p:pic>
        <p:nvPicPr>
          <p:cNvPr id="18436" name="Picture 4" descr="http://www.auto.ur.ru/img/books_covers/1001716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108138"/>
            <a:ext cx="2016224" cy="32057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292080" cy="537321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>
                <a:hlinkClick r:id="rId2" tooltip="Музей Салавата Юлаева"/>
              </a:rPr>
              <a:t>музее Салавата </a:t>
            </a:r>
            <a:r>
              <a:rPr lang="ru-RU" dirty="0" err="1" smtClean="0">
                <a:hlinkClick r:id="rId2" tooltip="Музей Салавата Юлаева"/>
              </a:rPr>
              <a:t>Юлаева</a:t>
            </a:r>
            <a:r>
              <a:rPr lang="ru-RU" dirty="0" smtClean="0"/>
              <a:t> в </a:t>
            </a:r>
            <a:r>
              <a:rPr lang="ru-RU" dirty="0" err="1" smtClean="0"/>
              <a:t>Малоязе</a:t>
            </a:r>
            <a:r>
              <a:rPr lang="ru-RU" dirty="0" smtClean="0"/>
              <a:t>, </a:t>
            </a:r>
            <a:r>
              <a:rPr lang="ru-RU" dirty="0" err="1" smtClean="0"/>
              <a:t>Салаватском</a:t>
            </a:r>
            <a:r>
              <a:rPr lang="ru-RU" dirty="0" smtClean="0"/>
              <a:t> районе Башкортостана хранится сабля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. Сабля эта без ножен, длиной 96 см, шириной 3 см, вогнутая. Ручка из жёлтой меди с изображением головы льва и украшениями из мелких камней. На лезвии несколько потухшая надпись на арабском языке, которую ученым не удалось расшифровать.</a:t>
            </a:r>
          </a:p>
          <a:p>
            <a:r>
              <a:rPr lang="ru-RU" dirty="0" smtClean="0"/>
              <a:t>По народным описаниям </a:t>
            </a:r>
            <a:r>
              <a:rPr lang="ru-RU" i="1" dirty="0" smtClean="0"/>
              <a:t>«Салават был не очень высокого, а среднего роста… Лицо у него было смуглое. Глаза у Салавата </a:t>
            </a:r>
            <a:r>
              <a:rPr lang="ru-RU" i="1" dirty="0" err="1" smtClean="0"/>
              <a:t>Юлаева</a:t>
            </a:r>
            <a:r>
              <a:rPr lang="ru-RU" i="1" dirty="0" smtClean="0"/>
              <a:t> были большие, чёрные, брови — чёрные, борода у висков</a:t>
            </a:r>
            <a:r>
              <a:rPr lang="ru-RU" dirty="0" smtClean="0"/>
              <a:t> (то есть бакенбарды) </a:t>
            </a:r>
            <a:r>
              <a:rPr lang="ru-RU" i="1" dirty="0" smtClean="0"/>
              <a:t>была узенькая»</a:t>
            </a:r>
            <a:r>
              <a:rPr lang="ru-RU" dirty="0" smtClean="0"/>
              <a:t>. Народные рассказы, касающиеся портретной характеристики, нередко совпадают с единственными документальными сведениями о внешности батыра, где говорится: </a:t>
            </a:r>
            <a:r>
              <a:rPr lang="ru-RU" i="1" dirty="0" smtClean="0"/>
              <a:t>«Салават </a:t>
            </a:r>
            <a:r>
              <a:rPr lang="ru-RU" i="1" dirty="0" err="1" smtClean="0"/>
              <a:t>Юлаев</a:t>
            </a:r>
            <a:r>
              <a:rPr lang="ru-RU" i="1" dirty="0" smtClean="0"/>
              <a:t>, двух аршин четырёх вершков с </a:t>
            </a:r>
            <a:r>
              <a:rPr lang="ru-RU" i="1" dirty="0" err="1" smtClean="0"/>
              <a:t>половиной,волосом</a:t>
            </a:r>
            <a:r>
              <a:rPr lang="ru-RU" i="1" dirty="0" smtClean="0"/>
              <a:t> черен, глаза чёрные»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Салават </a:t>
            </a:r>
            <a:r>
              <a:rPr lang="ru-RU" dirty="0" err="1" smtClean="0"/>
              <a:t>Юлаев</a:t>
            </a:r>
            <a:r>
              <a:rPr lang="ru-RU" dirty="0" smtClean="0"/>
              <a:t> упоминается в «Истории Пугачёва» </a:t>
            </a:r>
            <a:r>
              <a:rPr lang="ru-RU" dirty="0" smtClean="0">
                <a:hlinkClick r:id="rId3" tooltip="Пушкин, Александр Сергеевич"/>
              </a:rPr>
              <a:t>А. С. Пушкина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 было три жены. По народному обычаю взял в жёны вдову старшего брата, у которой к тому времени уже были дети.</a:t>
            </a:r>
            <a:endParaRPr lang="ru-RU" dirty="0"/>
          </a:p>
        </p:txBody>
      </p:sp>
      <p:pic>
        <p:nvPicPr>
          <p:cNvPr id="17410" name="Picture 2" descr="http://khl-logos.ru/images/Salavat_Yulaev_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332656"/>
            <a:ext cx="2304256" cy="2304256"/>
          </a:xfrm>
          <a:prstGeom prst="rect">
            <a:avLst/>
          </a:prstGeom>
          <a:noFill/>
        </p:spPr>
      </p:pic>
      <p:pic>
        <p:nvPicPr>
          <p:cNvPr id="5" name="Picture 6" descr="http://www.goskatalog.ru/data/items/00000001000000/000000100000/6000070000/00001000/sablya_2002847/128930_foto1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9760" y="2852936"/>
            <a:ext cx="3554240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42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ТЕСТ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72518" cy="5500726"/>
          </a:xfrm>
          <a:ln>
            <a:miter lim="800000"/>
            <a:headEnd/>
            <a:tailEnd/>
          </a:ln>
        </p:spPr>
        <p:txBody>
          <a:bodyPr numCol="2">
            <a:normAutofit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/>
              <a:t> </a:t>
            </a:r>
            <a:r>
              <a:rPr lang="ru-RU" sz="1400" dirty="0" smtClean="0"/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картины    "Поимка Салавата":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а)А.    Кузнецов;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б)А.   Лежнев;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в)Г.    Мустафин.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2Режиссер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кинофильма "Салават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Юлаев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а)Я. Протазанов;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Мубаряков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и) С. Злобин.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3Исполнитель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главной роли в фильме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"Салават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Юлаев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Зубаиров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б)Б.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Имашев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в)А.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Мубаряков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4Автор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памятника Салавату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Юлаеву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установленного в селе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Малояз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Салаватского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а)3.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Басиров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б)Т.    Нечаева;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в)С.    Тавасиев.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5В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каком   году   был   установлен    памятник   Салавату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Юлаеву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городе Палдиски (Эстония)?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 1997;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б)1999;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в)1998.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6Автор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либретто оперы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Загира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Исмагилова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"Салават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Юлаев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М.  Карим;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С.  Злобин;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Б.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Бикбай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7Автор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балета  "Горный орел":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Н.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Сабитов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Ахметов;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3.   Исмагилов.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8Автор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книги "О башкире-певце и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бесстрашном бойце":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а)В.  Сидоров;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б)И.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Гвоздикова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в)М.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Идельбаев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9Когда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была учреждена премия имени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Салавата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Юлаева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а)1968;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б)1967;</a:t>
            </a:r>
          </a:p>
          <a:p>
            <a:pPr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в)1969.</a:t>
            </a:r>
          </a:p>
          <a:p>
            <a:pPr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7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Творчество</a:t>
            </a:r>
            <a:br>
              <a:rPr lang="ru-RU" dirty="0" smtClean="0"/>
            </a:br>
            <a:r>
              <a:rPr lang="ru-RU" dirty="0" smtClean="0"/>
              <a:t>Салавата </a:t>
            </a:r>
            <a:r>
              <a:rPr lang="ru-RU" dirty="0" err="1" smtClean="0"/>
              <a:t>Юлаева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6192688" cy="5445224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Салават </a:t>
            </a:r>
            <a:r>
              <a:rPr lang="ru-RU" dirty="0" err="1" smtClean="0"/>
              <a:t>Юлаев</a:t>
            </a:r>
            <a:r>
              <a:rPr lang="ru-RU" dirty="0" smtClean="0"/>
              <a:t> был известен в народе и как поэт-импровизатор. Салават пел в своих песнях о родных уральских просторах, о народе и его древних обычаях, о священной вере предков. Любовь к песне, к коню и отвага воина во все времена составляли неразделимую суть башкирского воина. Идеал башкирского народа тех веков — воин-певец.</a:t>
            </a:r>
          </a:p>
          <a:p>
            <a:r>
              <a:rPr lang="ru-RU" dirty="0" smtClean="0"/>
              <a:t>Песни и стихи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 в подлинниках не сохранились. Его личная подпись сохранилась на Пугачевском манифесте и на нескольких подлинных документах из его походной канцелярии. О Салавате </a:t>
            </a:r>
            <a:r>
              <a:rPr lang="ru-RU" dirty="0" err="1" smtClean="0"/>
              <a:t>Юлаеве</a:t>
            </a:r>
            <a:r>
              <a:rPr lang="ru-RU" dirty="0" smtClean="0"/>
              <a:t> как башкирском поэте и борце за свободу своего народа сохранилось много легенд, и трудно установить подлинность авторства песен, приписываемых Салавату, и грань, отделяющую их от устной башкирской народной поэзии.</a:t>
            </a:r>
          </a:p>
          <a:p>
            <a:r>
              <a:rPr lang="ru-RU" dirty="0" smtClean="0"/>
              <a:t>Поэзия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 — одно из редких проявлений дореволюционной башкирской литературы. Память о Салавате как герое и певце-импровизаторе сохранилась среди башкир до настоящего времени; с его именем связано несколько песен, некоторые из них приписываются самому Салавату. Его стихи призывали народ к борьбе с угнетателями («Битва», «Стрела», «Юноше-воину»), воспевали красоту родного края («Родная страна», «Мой Урал», «Соловей»), любовь («</a:t>
            </a:r>
            <a:r>
              <a:rPr lang="ru-RU" dirty="0" err="1" smtClean="0"/>
              <a:t>Зюлейха</a:t>
            </a:r>
            <a:r>
              <a:rPr lang="ru-RU" dirty="0" smtClean="0"/>
              <a:t>»).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032448" cy="3212976"/>
          </a:xfrm>
        </p:spPr>
        <p:txBody>
          <a:bodyPr>
            <a:normAutofit fontScale="55000" lnSpcReduction="20000"/>
          </a:bodyPr>
          <a:lstStyle/>
          <a:p>
            <a:pPr fontAlgn="t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гляжу на цепи гор в нашем благостном краю,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И, вбирая их простор, Божью милость познаю.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Песней небо раскололось, соловей поёт в долу,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азан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звенит твой голос, Богу вознося хвалу!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зовёт ли на молитву верных мусульман?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Провожает меня в битву мой Урал — родимый стан!</a:t>
            </a:r>
          </a:p>
          <a:p>
            <a:pPr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88640"/>
            <a:ext cx="2664296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Ты далёко, отчизна моя!</a:t>
            </a:r>
            <a:b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б вернулся в родные края,</a:t>
            </a:r>
            <a:b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кандалах я, башкиры!</a:t>
            </a:r>
            <a:b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Мне пути заметают снега,</a:t>
            </a:r>
            <a:b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 весною растают снега,</a:t>
            </a:r>
            <a:b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не умер, башкиры!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4032448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Память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20688"/>
            <a:ext cx="5842992" cy="623731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В настоящее время Салават </a:t>
            </a:r>
            <a:r>
              <a:rPr lang="ru-RU" dirty="0" err="1" smtClean="0"/>
              <a:t>Юлаев</a:t>
            </a:r>
            <a:r>
              <a:rPr lang="ru-RU" dirty="0" smtClean="0"/>
              <a:t> — национальный </a:t>
            </a:r>
            <a:r>
              <a:rPr lang="ru-RU" dirty="0" smtClean="0">
                <a:hlinkClick r:id="rId2" tooltip="Герой"/>
              </a:rPr>
              <a:t>герой</a:t>
            </a:r>
            <a:r>
              <a:rPr lang="ru-RU" dirty="0" smtClean="0"/>
              <a:t> </a:t>
            </a:r>
            <a:r>
              <a:rPr lang="ru-RU" dirty="0" smtClean="0">
                <a:hlinkClick r:id="rId3" tooltip="Башкиры"/>
              </a:rPr>
              <a:t>башкирского народа</a:t>
            </a:r>
            <a:r>
              <a:rPr lang="ru-RU" dirty="0" smtClean="0"/>
              <a:t>, является символом современного </a:t>
            </a:r>
            <a:r>
              <a:rPr lang="ru-RU" dirty="0" smtClean="0">
                <a:hlinkClick r:id="rId4" tooltip="Башкортостан"/>
              </a:rPr>
              <a:t>Башкортостана</a:t>
            </a:r>
            <a:r>
              <a:rPr lang="ru-RU" dirty="0" smtClean="0"/>
              <a:t>. Его именем названы район, город, улицы, культурно-просветительские учреждения.</a:t>
            </a:r>
          </a:p>
          <a:p>
            <a:r>
              <a:rPr lang="ru-RU" dirty="0" smtClean="0"/>
              <a:t>.</a:t>
            </a:r>
          </a:p>
          <a:p>
            <a:r>
              <a:rPr lang="ru-RU" b="1" dirty="0" smtClean="0"/>
              <a:t>Памятники:</a:t>
            </a:r>
            <a:endParaRPr lang="ru-RU" dirty="0" smtClean="0"/>
          </a:p>
          <a:p>
            <a:r>
              <a:rPr lang="ru-RU" dirty="0" smtClean="0"/>
              <a:t>Первый в республике па­мятник-бюст Салавату работы Т. П. Нечаевой установлен под открытым небом в его родных местах — в </a:t>
            </a:r>
            <a:r>
              <a:rPr lang="ru-RU" dirty="0" err="1" smtClean="0"/>
              <a:t>Салаватском</a:t>
            </a:r>
            <a:r>
              <a:rPr lang="ru-RU" dirty="0" smtClean="0"/>
              <a:t> районе в </a:t>
            </a:r>
            <a:r>
              <a:rPr lang="ru-RU" dirty="0" smtClean="0">
                <a:hlinkClick r:id="rId5" tooltip="1952 год"/>
              </a:rPr>
              <a:t>1952 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6" tooltip="1989 год"/>
              </a:rPr>
              <a:t>1989 году</a:t>
            </a:r>
            <a:r>
              <a:rPr lang="ru-RU" dirty="0" smtClean="0"/>
              <a:t> похожий памятник-бюст из кованой меди был ус­тановлен в эстонском городе Палдиски.</a:t>
            </a:r>
            <a:r>
              <a:rPr lang="ru-RU" baseline="30000" dirty="0" smtClean="0">
                <a:hlinkClick r:id="rId7"/>
              </a:rPr>
              <a:t>[11]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>
                <a:hlinkClick r:id="rId8" tooltip="Уфа"/>
              </a:rPr>
              <a:t>Уфе</a:t>
            </a:r>
            <a:r>
              <a:rPr lang="ru-RU" dirty="0" smtClean="0"/>
              <a:t> </a:t>
            </a:r>
            <a:r>
              <a:rPr lang="ru-RU" dirty="0" smtClean="0">
                <a:hlinkClick r:id="rId9" tooltip="17 ноября"/>
              </a:rPr>
              <a:t>17 ноября</a:t>
            </a:r>
            <a:r>
              <a:rPr lang="ru-RU" dirty="0" smtClean="0"/>
              <a:t> </a:t>
            </a:r>
            <a:r>
              <a:rPr lang="ru-RU" dirty="0" smtClean="0">
                <a:hlinkClick r:id="rId10" tooltip="1967"/>
              </a:rPr>
              <a:t>1967</a:t>
            </a:r>
            <a:r>
              <a:rPr lang="ru-RU" dirty="0" smtClean="0"/>
              <a:t> открыт </a:t>
            </a:r>
            <a:r>
              <a:rPr lang="ru-RU" dirty="0" smtClean="0">
                <a:hlinkClick r:id="rId11" tooltip="Памятник Салавату Юлаеву (Уфа)"/>
              </a:rPr>
              <a:t>памятник Салавату </a:t>
            </a:r>
            <a:r>
              <a:rPr lang="ru-RU" dirty="0" err="1" smtClean="0">
                <a:hlinkClick r:id="rId11" tooltip="Памятник Салавату Юлаеву (Уфа)"/>
              </a:rPr>
              <a:t>Юлаеву</a:t>
            </a:r>
            <a:r>
              <a:rPr lang="ru-RU" dirty="0" smtClean="0"/>
              <a:t> работы осетинского скульптора </a:t>
            </a:r>
            <a:r>
              <a:rPr lang="ru-RU" dirty="0" smtClean="0">
                <a:hlinkClick r:id="rId12" tooltip="Тавасиев, Сосланбек Дафаевич"/>
              </a:rPr>
              <a:t>С. Д. Тавасиева</a:t>
            </a:r>
            <a:r>
              <a:rPr lang="ru-RU" dirty="0" smtClean="0"/>
              <a:t>. Изображение этого памятника попало на </a:t>
            </a:r>
            <a:r>
              <a:rPr lang="ru-RU" dirty="0" smtClean="0">
                <a:hlinkClick r:id="rId13" tooltip="Герб Башкортостана"/>
              </a:rPr>
              <a:t>герб Башкортостана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Копия памятника в санатории </a:t>
            </a:r>
            <a:r>
              <a:rPr lang="ru-RU" dirty="0" err="1" smtClean="0">
                <a:hlinkClick r:id="rId14" tooltip="Увильды"/>
              </a:rPr>
              <a:t>Увильды</a:t>
            </a:r>
            <a:r>
              <a:rPr lang="ru-RU" dirty="0" smtClean="0"/>
              <a:t> в </a:t>
            </a:r>
            <a:r>
              <a:rPr lang="ru-RU" dirty="0" err="1" smtClean="0">
                <a:hlinkClick r:id="rId15" tooltip="Аргаяшский район Челябинской области"/>
              </a:rPr>
              <a:t>Аргаяшском</a:t>
            </a:r>
            <a:r>
              <a:rPr lang="ru-RU" dirty="0" smtClean="0">
                <a:hlinkClick r:id="rId15" tooltip="Аргаяшский район Челябинской области"/>
              </a:rPr>
              <a:t> районе</a:t>
            </a:r>
            <a:r>
              <a:rPr lang="ru-RU" dirty="0" smtClean="0"/>
              <a:t> </a:t>
            </a:r>
            <a:r>
              <a:rPr lang="ru-RU" dirty="0" smtClean="0">
                <a:hlinkClick r:id="rId16" tooltip="Челябинская область"/>
              </a:rPr>
              <a:t>Челябинской области</a:t>
            </a:r>
            <a:r>
              <a:rPr lang="ru-RU" dirty="0" smtClean="0"/>
              <a:t> была установлена в </a:t>
            </a:r>
            <a:r>
              <a:rPr lang="ru-RU" dirty="0" smtClean="0">
                <a:hlinkClick r:id="rId17" tooltip="2005 год"/>
              </a:rPr>
              <a:t>2005 году</a:t>
            </a:r>
            <a:r>
              <a:rPr lang="ru-RU" baseline="30000" dirty="0" smtClean="0">
                <a:hlinkClick r:id="rId7"/>
              </a:rPr>
              <a:t>[12][13]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Памятники-бюсты установлены в </a:t>
            </a:r>
            <a:r>
              <a:rPr lang="ru-RU" dirty="0" smtClean="0">
                <a:hlinkClick r:id="rId18" tooltip="Салават"/>
              </a:rPr>
              <a:t>Салавате</a:t>
            </a:r>
            <a:r>
              <a:rPr lang="ru-RU" dirty="0" smtClean="0"/>
              <a:t> (</a:t>
            </a:r>
            <a:r>
              <a:rPr lang="ru-RU" dirty="0" smtClean="0">
                <a:hlinkClick r:id="rId19" tooltip="Бюст Салавата Юлаева (Салават)"/>
              </a:rPr>
              <a:t>бюст </a:t>
            </a:r>
            <a:r>
              <a:rPr lang="ru-RU" dirty="0" err="1" smtClean="0">
                <a:hlinkClick r:id="rId19" tooltip="Бюст Салавата Юлаева (Салават)"/>
              </a:rPr>
              <a:t>С.Юлаева</a:t>
            </a:r>
            <a:r>
              <a:rPr lang="ru-RU" dirty="0" smtClean="0"/>
              <a:t>),Баймаке, </a:t>
            </a:r>
            <a:r>
              <a:rPr lang="ru-RU" dirty="0" smtClean="0">
                <a:hlinkClick r:id="rId20" tooltip="Сибай"/>
              </a:rPr>
              <a:t>Сибае</a:t>
            </a:r>
            <a:r>
              <a:rPr lang="ru-RU" dirty="0" smtClean="0"/>
              <a:t>, </a:t>
            </a:r>
            <a:r>
              <a:rPr lang="ru-RU" dirty="0" smtClean="0">
                <a:hlinkClick r:id="rId21" tooltip="Аскарово (Абзелиловский район)"/>
              </a:rPr>
              <a:t>Аскарово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22" tooltip="Красноуфимск"/>
              </a:rPr>
              <a:t>Красноуфимске</a:t>
            </a:r>
            <a:r>
              <a:rPr lang="ru-RU" dirty="0" smtClean="0"/>
              <a:t> 28 июня 2008 года был открыт памятник национальному герою, который был установлен на улице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Другое:</a:t>
            </a:r>
            <a:endParaRPr lang="ru-RU" dirty="0" smtClean="0"/>
          </a:p>
          <a:p>
            <a:r>
              <a:rPr lang="ru-RU" dirty="0" smtClean="0"/>
              <a:t>Именем «Салават </a:t>
            </a:r>
            <a:r>
              <a:rPr lang="ru-RU" dirty="0" err="1" smtClean="0"/>
              <a:t>Юлаев</a:t>
            </a:r>
            <a:r>
              <a:rPr lang="ru-RU" dirty="0" smtClean="0"/>
              <a:t>» назван 2х-палубный теплоход</a:t>
            </a:r>
          </a:p>
          <a:p>
            <a:r>
              <a:rPr lang="ru-RU" dirty="0" smtClean="0"/>
              <a:t>В годы </a:t>
            </a:r>
            <a:r>
              <a:rPr lang="ru-RU" dirty="0" smtClean="0">
                <a:hlinkClick r:id="rId23" tooltip="Великая Отечественная война"/>
              </a:rPr>
              <a:t>Великой Отечественной войны</a:t>
            </a:r>
            <a:r>
              <a:rPr lang="ru-RU" dirty="0" smtClean="0"/>
              <a:t> имя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 носили: </a:t>
            </a:r>
            <a:r>
              <a:rPr lang="ru-RU" dirty="0" smtClean="0">
                <a:hlinkClick r:id="rId24" tooltip="1292-й Башкирский истребительно-противотанковый артиллерийский полк имени Салавата Юлаева"/>
              </a:rPr>
              <a:t>истребительно-противотанковый артиллерийский полк</a:t>
            </a:r>
            <a:r>
              <a:rPr lang="ru-RU" dirty="0" smtClean="0"/>
              <a:t>, бронепоезд и другие подразделения.</a:t>
            </a:r>
          </a:p>
          <a:p>
            <a:r>
              <a:rPr lang="ru-RU" dirty="0" smtClean="0"/>
              <a:t>Образ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 увековечен в башкирском и русском народном творчестве, в произведениях русских, башкирских, татарских, казахских, чувашских, удмуртских и марийских писателей.</a:t>
            </a:r>
          </a:p>
          <a:p>
            <a:r>
              <a:rPr lang="ru-RU" dirty="0" smtClean="0"/>
              <a:t>Ежегодно празднуются дни Салавата </a:t>
            </a:r>
            <a:r>
              <a:rPr lang="ru-RU" dirty="0" err="1" smtClean="0"/>
              <a:t>Юлаева</a:t>
            </a:r>
            <a:r>
              <a:rPr lang="ru-RU" baseline="30000" dirty="0" smtClean="0">
                <a:hlinkClick r:id="rId7"/>
              </a:rPr>
              <a:t>[14]</a:t>
            </a:r>
            <a:endParaRPr lang="ru-RU" dirty="0" smtClean="0"/>
          </a:p>
          <a:p>
            <a:r>
              <a:rPr lang="ru-RU" dirty="0" smtClean="0"/>
              <a:t>Ежегодно проводится республиканский фольклорный праздник </a:t>
            </a:r>
            <a:r>
              <a:rPr lang="ru-RU" dirty="0" err="1" smtClean="0">
                <a:hlinkClick r:id="rId25" tooltip="Салауат йыйыны"/>
              </a:rPr>
              <a:t>Салауат</a:t>
            </a:r>
            <a:r>
              <a:rPr lang="ru-RU" dirty="0" smtClean="0">
                <a:hlinkClick r:id="rId25" tooltip="Салауат йыйыны"/>
              </a:rPr>
              <a:t> </a:t>
            </a:r>
            <a:r>
              <a:rPr lang="ru-RU" dirty="0" err="1" smtClean="0">
                <a:hlinkClick r:id="rId25" tooltip="Салауат йыйыны"/>
              </a:rPr>
              <a:t>йыйыны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Именем «Салават </a:t>
            </a:r>
            <a:r>
              <a:rPr lang="ru-RU" dirty="0" err="1" smtClean="0"/>
              <a:t>Юлаев</a:t>
            </a:r>
            <a:r>
              <a:rPr lang="ru-RU" dirty="0" smtClean="0"/>
              <a:t>» назван 2х-палубный теплоход</a:t>
            </a:r>
          </a:p>
          <a:p>
            <a:endParaRPr lang="ru-RU" dirty="0"/>
          </a:p>
        </p:txBody>
      </p:sp>
      <p:pic>
        <p:nvPicPr>
          <p:cNvPr id="23554" name="Picture 2" descr="https://upload.wikimedia.org/wikipedia/commons/8/87/USSR_stamp_1952_CPA_1685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56176" y="260648"/>
            <a:ext cx="2987824" cy="55305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60648"/>
            <a:ext cx="3970784" cy="65973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Действует </a:t>
            </a:r>
            <a:r>
              <a:rPr lang="ru-RU" dirty="0" smtClean="0">
                <a:hlinkClick r:id="rId2" tooltip="Музей Салавата Юлаева"/>
              </a:rPr>
              <a:t>Музей Салавата </a:t>
            </a:r>
            <a:r>
              <a:rPr lang="ru-RU" dirty="0" err="1" smtClean="0">
                <a:hlinkClick r:id="rId2" tooltip="Музей Салавата Юлаева"/>
              </a:rPr>
              <a:t>Юлаева</a:t>
            </a:r>
            <a:r>
              <a:rPr lang="ru-RU" dirty="0" smtClean="0"/>
              <a:t> в родных местах Салавата — в селе </a:t>
            </a:r>
            <a:r>
              <a:rPr lang="ru-RU" dirty="0" err="1" smtClean="0">
                <a:hlinkClick r:id="rId3" tooltip="Малояз"/>
              </a:rPr>
              <a:t>Малояз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Салаватский район"/>
              </a:rPr>
              <a:t>Салаватского</a:t>
            </a:r>
            <a:r>
              <a:rPr lang="ru-RU" dirty="0" smtClean="0">
                <a:hlinkClick r:id="rId4" tooltip="Салаватский район"/>
              </a:rPr>
              <a:t> района</a:t>
            </a:r>
            <a:r>
              <a:rPr lang="ru-RU" dirty="0" smtClean="0"/>
              <a:t> </a:t>
            </a:r>
            <a:r>
              <a:rPr lang="ru-RU" dirty="0" smtClean="0">
                <a:hlinkClick r:id="rId5" tooltip="Башкортостан"/>
              </a:rPr>
              <a:t>Республики Башкортостан</a:t>
            </a:r>
            <a:r>
              <a:rPr lang="ru-RU" dirty="0" smtClean="0"/>
              <a:t>; филиал музея расположен в селе </a:t>
            </a:r>
            <a:r>
              <a:rPr lang="ru-RU" dirty="0" smtClean="0">
                <a:hlinkClick r:id="rId6" tooltip="Алькино (Башкортостан)"/>
              </a:rPr>
              <a:t>Башкортостан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Именем Салавата </a:t>
            </a:r>
            <a:r>
              <a:rPr lang="ru-RU" b="1" dirty="0" err="1" smtClean="0"/>
              <a:t>Юлаева</a:t>
            </a:r>
            <a:r>
              <a:rPr lang="ru-RU" b="1" dirty="0" smtClean="0"/>
              <a:t> названы:</a:t>
            </a:r>
            <a:endParaRPr lang="ru-RU" dirty="0" smtClean="0"/>
          </a:p>
          <a:p>
            <a:r>
              <a:rPr lang="ru-RU" dirty="0" smtClean="0"/>
              <a:t>город </a:t>
            </a:r>
            <a:r>
              <a:rPr lang="ru-RU" dirty="0" smtClean="0">
                <a:hlinkClick r:id="rId7" tooltip="Салават (город)"/>
              </a:rPr>
              <a:t>Салават</a:t>
            </a:r>
            <a:r>
              <a:rPr lang="ru-RU" dirty="0" smtClean="0"/>
              <a:t> в </a:t>
            </a:r>
            <a:r>
              <a:rPr lang="ru-RU" dirty="0" smtClean="0">
                <a:hlinkClick r:id="rId5" tooltip="Башкортостан"/>
              </a:rPr>
              <a:t>Башкортостане</a:t>
            </a:r>
            <a:endParaRPr lang="ru-RU" dirty="0" smtClean="0"/>
          </a:p>
          <a:p>
            <a:r>
              <a:rPr lang="ru-RU" dirty="0" err="1" smtClean="0">
                <a:hlinkClick r:id="rId8" tooltip="Салаватский район Башкортостана"/>
              </a:rPr>
              <a:t>Салаватский</a:t>
            </a:r>
            <a:r>
              <a:rPr lang="ru-RU" dirty="0" smtClean="0">
                <a:hlinkClick r:id="rId8" tooltip="Салаватский район Башкортостана"/>
              </a:rPr>
              <a:t> район</a:t>
            </a:r>
            <a:r>
              <a:rPr lang="ru-RU" dirty="0" smtClean="0"/>
              <a:t> в </a:t>
            </a:r>
            <a:r>
              <a:rPr lang="ru-RU" dirty="0" smtClean="0">
                <a:hlinkClick r:id="rId5" tooltip="Башкортостан"/>
              </a:rPr>
              <a:t>Башкортостане</a:t>
            </a:r>
            <a:endParaRPr lang="ru-RU" dirty="0" smtClean="0"/>
          </a:p>
          <a:p>
            <a:r>
              <a:rPr lang="ru-RU" dirty="0" smtClean="0">
                <a:hlinkClick r:id="rId9" tooltip="Салават Юлаев (хоккейный клуб)"/>
              </a:rPr>
              <a:t>хоккейный клуб «Салават </a:t>
            </a:r>
            <a:r>
              <a:rPr lang="ru-RU" dirty="0" err="1" smtClean="0">
                <a:hlinkClick r:id="rId9" tooltip="Салават Юлаев (хоккейный клуб)"/>
              </a:rPr>
              <a:t>Юлаев</a:t>
            </a:r>
            <a:r>
              <a:rPr lang="ru-RU" dirty="0" smtClean="0">
                <a:hlinkClick r:id="rId9" tooltip="Салават Юлаев (хоккейный клуб)"/>
              </a:rPr>
              <a:t>»</a:t>
            </a:r>
            <a:endParaRPr lang="ru-RU" dirty="0" smtClean="0"/>
          </a:p>
          <a:p>
            <a:r>
              <a:rPr lang="ru-RU" dirty="0" smtClean="0">
                <a:hlinkClick r:id="rId10" tooltip="Салават Юлаев (дворец спорта)"/>
              </a:rPr>
              <a:t>ледовый дворец спорта в Уфе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http://ulaev-salavat.narod.ru/images/urta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20611" y="0"/>
            <a:ext cx="2623389" cy="2636912"/>
          </a:xfrm>
          <a:prstGeom prst="rect">
            <a:avLst/>
          </a:prstGeom>
          <a:noFill/>
        </p:spPr>
      </p:pic>
      <p:pic>
        <p:nvPicPr>
          <p:cNvPr id="21508" name="Picture 4" descr="http://www.museum.ru/imgB.asp?2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95581" y="2636912"/>
            <a:ext cx="4848419" cy="3240360"/>
          </a:xfrm>
          <a:prstGeom prst="rect">
            <a:avLst/>
          </a:prstGeom>
          <a:noFill/>
        </p:spPr>
      </p:pic>
      <p:pic>
        <p:nvPicPr>
          <p:cNvPr id="21510" name="Picture 6" descr="http://www.goskatalog.ru/data/items/00000001000000/000000100000/6000070000/00001000/sablya_2002847/128930_foto1_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0"/>
            <a:ext cx="3231128" cy="720080"/>
          </a:xfrm>
          <a:prstGeom prst="rect">
            <a:avLst/>
          </a:prstGeom>
          <a:noFill/>
        </p:spPr>
      </p:pic>
      <p:pic>
        <p:nvPicPr>
          <p:cNvPr id="21512" name="Picture 8" descr="http://s44.radikal.ru/i104/1004/94/0b561b9dec0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971933" y="692696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Республике </a:t>
            </a:r>
            <a:r>
              <a:rPr lang="ru-RU" dirty="0"/>
              <a:t>Башкортостан в 1948 </a:t>
            </a:r>
            <a:r>
              <a:rPr lang="ru-RU" dirty="0" smtClean="0"/>
              <a:t>году был основан город «Салават»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4608512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2795831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013176"/>
            <a:ext cx="306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Город Салават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957169"/>
            <a:ext cx="424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Герб Башкортостана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879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4786313"/>
            <a:ext cx="4341812" cy="17002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стелла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встречает гостей города Салават у северных ворот.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3" y="6000750"/>
            <a:ext cx="71437" cy="1651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defRPr/>
            </a:pPr>
            <a:endParaRPr lang="ru-RU" dirty="0" smtClean="0">
              <a:solidFill>
                <a:srgbClr val="FFFF66"/>
              </a:solidFill>
              <a:latin typeface="a_Timer(15%) Bashkir" pitchFamily="18" charset="-52"/>
            </a:endParaRPr>
          </a:p>
        </p:txBody>
      </p:sp>
      <p:pic>
        <p:nvPicPr>
          <p:cNvPr id="11268" name="Picture 4" descr="сканирование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" b="1222"/>
          <a:stretch>
            <a:fillRect/>
          </a:stretch>
        </p:blipFill>
        <p:spPr bwMode="auto">
          <a:xfrm>
            <a:off x="500063" y="214313"/>
            <a:ext cx="3665537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31729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71500"/>
            <a:ext cx="8229600" cy="6286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ноября 1967 года был торжественно открыт памятник Салавату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Юлаеву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Он установлен на самой высокой точке центральной части Уфы, на утесе, возвышающемся над рекой Белой.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Художник очень верно оценил значение Салавата для Башкортостана и в то же время создал произведение достойное того, чтобы им восхищались и другие нации. Монумент, созданный Тавасиевым, прославляет нашу республику, утверждает силу и мужество ее народа.</a:t>
            </a:r>
          </a:p>
        </p:txBody>
      </p:sp>
    </p:spTree>
    <p:extLst>
      <p:ext uri="{BB962C8B-B14F-4D97-AF65-F5344CB8AC3E}">
        <p14:creationId xmlns:p14="http://schemas.microsoft.com/office/powerpoint/2010/main" val="277177432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714</Words>
  <Application>Microsoft Office PowerPoint</Application>
  <PresentationFormat>Экран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Салават  Юлаев</vt:lpstr>
      <vt:lpstr>Биография Салавата Юлаева</vt:lpstr>
      <vt:lpstr>Творчество Салавата Юлаева</vt:lpstr>
      <vt:lpstr>Презентация PowerPoint</vt:lpstr>
      <vt:lpstr>Память </vt:lpstr>
      <vt:lpstr>Презентация PowerPoint</vt:lpstr>
      <vt:lpstr>В Республике Башкортостан в 1948 году был основан город «Салават»</vt:lpstr>
      <vt:lpstr>Памятник – стелла встречает гостей города Салават у северных ворот.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Р.Ишбулатов «Непокорённая воля»</vt:lpstr>
      <vt:lpstr>А.Лежнёв «Поимка Салавата»</vt:lpstr>
      <vt:lpstr>Презентация PowerPoint</vt:lpstr>
      <vt:lpstr>А.Мубаряков</vt:lpstr>
      <vt:lpstr>Презентация PowerPoint</vt:lpstr>
      <vt:lpstr>Презентация PowerPoint</vt:lpstr>
      <vt:lpstr>Биографы</vt:lpstr>
      <vt:lpstr>Интересные факты</vt:lpstr>
      <vt:lpstr>ТЕСТ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Салават  Юлаев</dc:title>
  <dc:creator>Admin</dc:creator>
  <cp:lastModifiedBy>учитель</cp:lastModifiedBy>
  <cp:revision>13</cp:revision>
  <dcterms:created xsi:type="dcterms:W3CDTF">2015-12-22T17:23:18Z</dcterms:created>
  <dcterms:modified xsi:type="dcterms:W3CDTF">2016-01-23T08:41:25Z</dcterms:modified>
</cp:coreProperties>
</file>