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304" r:id="rId3"/>
    <p:sldId id="282" r:id="rId4"/>
    <p:sldId id="264" r:id="rId5"/>
    <p:sldId id="284" r:id="rId6"/>
    <p:sldId id="295" r:id="rId7"/>
    <p:sldId id="275" r:id="rId8"/>
    <p:sldId id="257" r:id="rId9"/>
    <p:sldId id="285" r:id="rId10"/>
    <p:sldId id="286" r:id="rId11"/>
    <p:sldId id="287" r:id="rId12"/>
    <p:sldId id="296" r:id="rId13"/>
    <p:sldId id="278" r:id="rId14"/>
    <p:sldId id="297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CF"/>
    <a:srgbClr val="800000"/>
    <a:srgbClr val="660033"/>
    <a:srgbClr val="E0D08C"/>
    <a:srgbClr val="DBC97B"/>
    <a:srgbClr val="C1BDA3"/>
    <a:srgbClr val="0033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E041-1554-465A-BD8C-FD42716674C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2FC06-6964-4AE3-BDE9-5F92776F9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9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5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681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0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87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3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50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75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46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062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87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33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1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80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02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61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52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57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FC06-6964-4AE3-BDE9-5F92776F9055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7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BEA8-F3C7-47A4-B5FE-F3C6909A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EA3E-231C-418F-BA38-72493435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60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7EBD-D366-4CA8-AF1C-CC0E974F0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98F9-EC64-4E64-A4A0-B26B4FBF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9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A2C0-7D9D-4BC6-BA9A-C5D95173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2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2A7B0-FC91-48C1-9321-59FBD07D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83FB-7B6C-494B-8339-E1ED5198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57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A813-844B-4553-84C9-7B12FCE5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2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5F96-2CC4-436D-A76F-81C78F43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4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57C5-A0F1-4872-A920-D32A08AE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18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8136-E87C-404F-8257-1B4C9F565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65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306E-0005-41EA-BF63-E65BB19E4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9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5785-EDC8-408E-BD20-5D87B3C8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2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55C3B6-0F69-4C0B-B43B-F01953DC7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Intel\&#1052;&#1086;&#1080;%20&#1076;&#1086;&#1082;&#1091;&#1084;&#1077;&#1085;&#1090;&#1099;\&#1059;&#1088;&#1086;&#1082;-%20&#1074;&#1085;&#1077;&#1096;&#1085;&#1103;&#1103;%20&#1087;&#1086;&#1083;&#1080;&#1090;&#1080;&#1082;&#1072;%20&#1048;&#1074;&#1072;&#1085;&#1072;%20&#1043;&#1088;&#1086;&#1079;&#1085;&#1086;&#1075;&#1086;\&#1090;&#1086;&#1088;&#1078;&#1077;&#1089;&#1090;&#1074;&#1077;&#1085;&#1085;&#1072;&#1103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043608" y="2564904"/>
            <a:ext cx="6766010" cy="208833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"Внешняя политика</a:t>
            </a:r>
          </a:p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Ивана Грозного"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483768" y="548680"/>
            <a:ext cx="3455987" cy="6477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  <p:pic>
        <p:nvPicPr>
          <p:cNvPr id="6" name="торжественна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54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6331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600" b="1" u="sng" kern="1200" dirty="0">
                <a:solidFill>
                  <a:srgbClr val="002060"/>
                </a:solidFill>
                <a:latin typeface="Book Antiqua" pitchFamily="18" charset="0"/>
                <a:ea typeface="+mn-ea"/>
                <a:cs typeface="+mn-cs"/>
              </a:rPr>
              <a:t>Покорение Западной Сибири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908720"/>
            <a:ext cx="828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После присоединения к России Поволжья взоры русского царя обратились на Сибирское ханство. Экономическое значение этих земель велико - они были богаты рудой, серебром, пушниной.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8591" y="2478380"/>
            <a:ext cx="7632848" cy="388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467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5994" y="260648"/>
            <a:ext cx="871309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>
                <a:solidFill>
                  <a:srgbClr val="800000"/>
                </a:solidFill>
                <a:latin typeface="Georgia" pitchFamily="18" charset="0"/>
              </a:rPr>
              <a:t>Начало присоединения Сибири:</a:t>
            </a:r>
          </a:p>
          <a:p>
            <a:pPr algn="ctr"/>
            <a:endParaRPr lang="ru-RU" sz="2400" i="1" dirty="0">
              <a:latin typeface="Georgia" pitchFamily="18" charset="0"/>
            </a:endParaRPr>
          </a:p>
          <a:p>
            <a:r>
              <a:rPr lang="ru-RU" sz="2400" i="1" dirty="0">
                <a:latin typeface="Georgia" pitchFamily="18" charset="0"/>
              </a:rPr>
              <a:t>1555 – хан Едигер перешел в российское </a:t>
            </a:r>
            <a:r>
              <a:rPr lang="ru-RU" sz="2400" i="1" dirty="0" smtClean="0">
                <a:latin typeface="Georgia" pitchFamily="18" charset="0"/>
              </a:rPr>
              <a:t>подданство</a:t>
            </a:r>
            <a:r>
              <a:rPr lang="ru-RU" sz="2400" i="1" dirty="0">
                <a:latin typeface="Georgia" pitchFamily="18" charset="0"/>
              </a:rPr>
              <a:t>, стал платить в казну  </a:t>
            </a:r>
            <a:r>
              <a:rPr lang="ru-RU" sz="2400" i="1" dirty="0" smtClean="0">
                <a:latin typeface="Georgia" pitchFamily="18" charset="0"/>
              </a:rPr>
              <a:t>ясак </a:t>
            </a:r>
            <a:r>
              <a:rPr lang="ru-RU" i="1" dirty="0" smtClean="0">
                <a:latin typeface="Georgia" pitchFamily="18" charset="0"/>
              </a:rPr>
              <a:t>(</a:t>
            </a:r>
            <a:r>
              <a:rPr lang="ru-RU" i="1" dirty="0">
                <a:latin typeface="Georgia" pitchFamily="18" charset="0"/>
              </a:rPr>
              <a:t>налог мехами- по </a:t>
            </a:r>
            <a:r>
              <a:rPr lang="ru-RU" i="1" dirty="0" smtClean="0">
                <a:latin typeface="Georgia" pitchFamily="18" charset="0"/>
              </a:rPr>
              <a:t>соболю и белке с каждого        </a:t>
            </a:r>
          </a:p>
          <a:p>
            <a:r>
              <a:rPr lang="ru-RU" i="1" dirty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        человека)</a:t>
            </a:r>
          </a:p>
          <a:p>
            <a:r>
              <a:rPr lang="ru-RU" sz="2400" i="1" dirty="0" smtClean="0">
                <a:latin typeface="Georgia" pitchFamily="18" charset="0"/>
              </a:rPr>
              <a:t>1581 </a:t>
            </a:r>
            <a:r>
              <a:rPr lang="ru-RU" sz="2400" i="1" dirty="0">
                <a:latin typeface="Georgia" pitchFamily="18" charset="0"/>
              </a:rPr>
              <a:t>– сибирским ханом становится </a:t>
            </a:r>
            <a:r>
              <a:rPr lang="ru-RU" sz="2400" i="1" dirty="0" err="1">
                <a:latin typeface="Georgia" pitchFamily="18" charset="0"/>
              </a:rPr>
              <a:t>Кучум</a:t>
            </a:r>
            <a:r>
              <a:rPr lang="ru-RU" sz="2400" i="1" dirty="0">
                <a:latin typeface="Georgia" pitchFamily="18" charset="0"/>
              </a:rPr>
              <a:t> – </a:t>
            </a:r>
            <a:r>
              <a:rPr lang="ru-RU" sz="2400" i="1" dirty="0" smtClean="0">
                <a:latin typeface="Georgia" pitchFamily="18" charset="0"/>
              </a:rPr>
              <a:t>противник </a:t>
            </a:r>
            <a:r>
              <a:rPr lang="ru-RU" sz="2400" i="1" dirty="0">
                <a:latin typeface="Georgia" pitchFamily="18" charset="0"/>
              </a:rPr>
              <a:t>присоединения. Он прекратил </a:t>
            </a:r>
            <a:r>
              <a:rPr lang="ru-RU" sz="2400" i="1" dirty="0" smtClean="0">
                <a:latin typeface="Georgia" pitchFamily="18" charset="0"/>
              </a:rPr>
              <a:t>посылать </a:t>
            </a:r>
            <a:r>
              <a:rPr lang="ru-RU" sz="2400" i="1" dirty="0">
                <a:latin typeface="Georgia" pitchFamily="18" charset="0"/>
              </a:rPr>
              <a:t>ясак Москве и возобновил набеги на </a:t>
            </a:r>
            <a:r>
              <a:rPr lang="ru-RU" sz="2400" i="1" dirty="0" smtClean="0">
                <a:latin typeface="Georgia" pitchFamily="18" charset="0"/>
              </a:rPr>
              <a:t>русские </a:t>
            </a:r>
            <a:r>
              <a:rPr lang="ru-RU" sz="2400" i="1" dirty="0">
                <a:latin typeface="Georgia" pitchFamily="18" charset="0"/>
              </a:rPr>
              <a:t>поселения.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0436" y="3208542"/>
            <a:ext cx="4286250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208542"/>
            <a:ext cx="4009054" cy="311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54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982" y="692696"/>
            <a:ext cx="851693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i="1" dirty="0">
                <a:latin typeface="Georgia" pitchFamily="18" charset="0"/>
              </a:rPr>
              <a:t>В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800" i="1" u="sng" dirty="0">
                <a:solidFill>
                  <a:srgbClr val="800000"/>
                </a:solidFill>
                <a:latin typeface="Georgia" pitchFamily="18" charset="0"/>
              </a:rPr>
              <a:t>1581</a:t>
            </a:r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i="1" dirty="0">
                <a:latin typeface="Georgia" pitchFamily="18" charset="0"/>
              </a:rPr>
              <a:t>году на средства купцов Строгановых </a:t>
            </a:r>
            <a:r>
              <a:rPr lang="ru-RU" sz="2400" i="1" dirty="0" smtClean="0">
                <a:latin typeface="Georgia" pitchFamily="18" charset="0"/>
              </a:rPr>
              <a:t>снаряжен отряд </a:t>
            </a:r>
            <a:r>
              <a:rPr lang="ru-RU" sz="2400" i="1" dirty="0">
                <a:latin typeface="Georgia" pitchFamily="18" charset="0"/>
              </a:rPr>
              <a:t>казаков. </a:t>
            </a:r>
            <a:endParaRPr lang="ru-RU" sz="2400" i="1" dirty="0" smtClean="0">
              <a:latin typeface="Georgia" pitchFamily="18" charset="0"/>
            </a:endParaRPr>
          </a:p>
          <a:p>
            <a:pPr algn="ctr" eaLnBrk="1" hangingPunct="1"/>
            <a:endParaRPr lang="ru-RU" sz="2400" i="1" dirty="0">
              <a:latin typeface="Georgia" pitchFamily="18" charset="0"/>
            </a:endParaRPr>
          </a:p>
          <a:p>
            <a:pPr algn="ctr" eaLnBrk="1" hangingPunct="1"/>
            <a:r>
              <a:rPr lang="ru-RU" i="1" dirty="0">
                <a:latin typeface="Georgia" pitchFamily="18" charset="0"/>
              </a:rPr>
              <a:t>КАЗАКИ–«вольные люди». Общественное </a:t>
            </a:r>
            <a:r>
              <a:rPr lang="ru-RU" i="1" dirty="0" smtClean="0">
                <a:latin typeface="Georgia" pitchFamily="18" charset="0"/>
              </a:rPr>
              <a:t>устройство</a:t>
            </a:r>
          </a:p>
          <a:p>
            <a:pPr algn="ctr" eaLnBrk="1" hangingPunct="1"/>
            <a:r>
              <a:rPr lang="ru-RU" i="1" dirty="0" smtClean="0">
                <a:latin typeface="Georgia" pitchFamily="18" charset="0"/>
              </a:rPr>
              <a:t>казачества </a:t>
            </a:r>
            <a:r>
              <a:rPr lang="ru-RU" i="1" dirty="0">
                <a:latin typeface="Georgia" pitchFamily="18" charset="0"/>
              </a:rPr>
              <a:t>напоминает военную общину, </a:t>
            </a:r>
            <a:r>
              <a:rPr lang="ru-RU" i="1" dirty="0" smtClean="0">
                <a:latin typeface="Georgia" pitchFamily="18" charset="0"/>
              </a:rPr>
              <a:t>управляемую </a:t>
            </a:r>
            <a:r>
              <a:rPr lang="ru-RU" i="1" dirty="0">
                <a:latin typeface="Georgia" pitchFamily="18" charset="0"/>
              </a:rPr>
              <a:t>кругом- казачьим </a:t>
            </a:r>
            <a:r>
              <a:rPr lang="ru-RU" i="1" dirty="0" smtClean="0">
                <a:latin typeface="Georgia" pitchFamily="18" charset="0"/>
              </a:rPr>
              <a:t>вечем. На </a:t>
            </a:r>
            <a:r>
              <a:rPr lang="ru-RU" i="1" dirty="0">
                <a:latin typeface="Georgia" pitchFamily="18" charset="0"/>
              </a:rPr>
              <a:t>круге выбирали АТАМАНА и старшин.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82320" y="3645024"/>
            <a:ext cx="433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i="1" u="sng" dirty="0" smtClean="0">
                <a:solidFill>
                  <a:srgbClr val="800000"/>
                </a:solidFill>
                <a:latin typeface="Georgia" pitchFamily="18" charset="0"/>
              </a:rPr>
              <a:t>Ермак </a:t>
            </a:r>
            <a:r>
              <a:rPr lang="ru-RU" sz="2800" i="1" u="sng" dirty="0">
                <a:solidFill>
                  <a:srgbClr val="800000"/>
                </a:solidFill>
                <a:latin typeface="Georgia" pitchFamily="18" charset="0"/>
              </a:rPr>
              <a:t>Тимофеевич – </a:t>
            </a:r>
            <a:r>
              <a:rPr lang="ru-RU" sz="2400" i="1" dirty="0">
                <a:latin typeface="Georgia" pitchFamily="18" charset="0"/>
              </a:rPr>
              <a:t>казацкий атаман, возглавивший поход на Сибирское ханство. </a:t>
            </a:r>
          </a:p>
          <a:p>
            <a:pPr algn="ctr" eaLnBrk="1" hangingPunct="1"/>
            <a:r>
              <a:rPr lang="ru-RU" sz="2400" i="1" dirty="0">
                <a:latin typeface="Georgia" pitchFamily="18" charset="0"/>
              </a:rPr>
              <a:t>Погиб в </a:t>
            </a:r>
            <a:r>
              <a:rPr lang="ru-RU" sz="2800" i="1" u="sng" dirty="0">
                <a:solidFill>
                  <a:srgbClr val="800000"/>
                </a:solidFill>
                <a:latin typeface="Georgia" pitchFamily="18" charset="0"/>
              </a:rPr>
              <a:t>1585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i="1" dirty="0">
                <a:latin typeface="Georgia" pitchFamily="18" charset="0"/>
              </a:rPr>
              <a:t>году.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832" y="3429000"/>
            <a:ext cx="4320480" cy="26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88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p1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2627313" y="2636838"/>
            <a:ext cx="38163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7524750" y="3068638"/>
            <a:ext cx="1223963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7596188" y="3284538"/>
            <a:ext cx="10795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81633" y="260648"/>
            <a:ext cx="8137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На завоеванных сибирских землях русские землепроходцы стали строить </a:t>
            </a:r>
            <a:r>
              <a:rPr lang="ru-RU" dirty="0" smtClean="0"/>
              <a:t>ОСТРОГИ</a:t>
            </a:r>
            <a:r>
              <a:rPr lang="ru-RU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i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600" dirty="0"/>
              <a:t>тип оборонительного сооружения русских в Сибири и на Дальнем Востоке в конце XVI—XVIII вв.), </a:t>
            </a:r>
            <a:r>
              <a:rPr lang="ru-RU" dirty="0" smtClean="0"/>
              <a:t>а </a:t>
            </a:r>
            <a:r>
              <a:rPr lang="ru-RU" dirty="0"/>
              <a:t>затем и города.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19163" y="5589240"/>
            <a:ext cx="70567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i="1" u="sng" dirty="0">
                <a:solidFill>
                  <a:srgbClr val="800000"/>
                </a:solidFill>
                <a:latin typeface="Georgia" pitchFamily="18" charset="0"/>
              </a:rPr>
              <a:t>Началось освоение этого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>
                <a:latin typeface="Georgia" pitchFamily="18" charset="0"/>
              </a:rPr>
              <a:t>В Сибири были построены крепости Тюмень, Тобольск, Верхотурье, Березов, Нарым и др. </a:t>
            </a:r>
            <a:endParaRPr lang="ru-RU" sz="2400" i="1" dirty="0" smtClean="0">
              <a:latin typeface="Georgia" pitchFamily="18" charset="0"/>
            </a:endParaRPr>
          </a:p>
          <a:p>
            <a:pPr lvl="0" algn="ctr"/>
            <a:r>
              <a:rPr lang="ru-RU" sz="2400" i="1" dirty="0" smtClean="0">
                <a:latin typeface="Georgia" pitchFamily="18" charset="0"/>
              </a:rPr>
              <a:t>Вслед </a:t>
            </a:r>
            <a:r>
              <a:rPr lang="ru-RU" sz="2400" i="1" dirty="0">
                <a:latin typeface="Georgia" pitchFamily="18" charset="0"/>
              </a:rPr>
              <a:t>за казаками в Сибирь устремились торговые и служилые люди, беглые крестьяне.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60000"/>
                    </a14:imgEffect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6368" y="1963291"/>
            <a:ext cx="4863860" cy="340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747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Meda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2138" y="857250"/>
            <a:ext cx="815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68313" y="3141663"/>
            <a:ext cx="8228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16" t="7875" r="7716" b="7875"/>
          <a:stretch>
            <a:fillRect/>
          </a:stretch>
        </p:blipFill>
        <p:spPr bwMode="auto">
          <a:xfrm>
            <a:off x="373063" y="384175"/>
            <a:ext cx="547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395288" y="908050"/>
            <a:ext cx="82089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60648"/>
            <a:ext cx="69127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i="1" u="sng" dirty="0">
                <a:solidFill>
                  <a:srgbClr val="800000"/>
                </a:solidFill>
                <a:latin typeface="Georgia" pitchFamily="18" charset="0"/>
              </a:rPr>
              <a:t>Ливонская война (1558-1583)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1012737"/>
            <a:ext cx="26420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i="1" u="sng" dirty="0">
                <a:solidFill>
                  <a:srgbClr val="800000"/>
                </a:solidFill>
                <a:latin typeface="Georgia" pitchFamily="18" charset="0"/>
              </a:rPr>
              <a:t>Причины войны: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2138" y="1720840"/>
            <a:ext cx="81702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Желание </a:t>
            </a:r>
            <a:r>
              <a:rPr lang="ru-RU" dirty="0"/>
              <a:t>Ивана </a:t>
            </a:r>
            <a:r>
              <a:rPr lang="en-US" dirty="0"/>
              <a:t>IV</a:t>
            </a:r>
            <a:r>
              <a:rPr lang="ru-RU" dirty="0"/>
              <a:t> получить выход к Балтийскому морю, чтобы напрямую торговать с Европой. Доселе в этом деле посредничал Ливонский орден, взимая приличную плату за посредничество, ограничивая русскую </a:t>
            </a:r>
            <a:r>
              <a:rPr lang="ru-RU" dirty="0" smtClean="0"/>
              <a:t>торговлю;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Давняя вражда между Москвой    и    Орденом: невыплата    </a:t>
            </a:r>
            <a:r>
              <a:rPr lang="ru-RU" dirty="0"/>
              <a:t>дани     </a:t>
            </a:r>
            <a:r>
              <a:rPr lang="ru-RU" dirty="0" smtClean="0"/>
              <a:t>за владение        </a:t>
            </a:r>
            <a:r>
              <a:rPr lang="ru-RU" dirty="0"/>
              <a:t>Юрьевым </a:t>
            </a:r>
            <a:r>
              <a:rPr lang="ru-RU" dirty="0" smtClean="0"/>
              <a:t> (</a:t>
            </a:r>
            <a:r>
              <a:rPr lang="ru-RU" dirty="0"/>
              <a:t>Дерптом),   нежелание </a:t>
            </a:r>
            <a:r>
              <a:rPr lang="ru-RU" dirty="0" smtClean="0"/>
              <a:t> пропускать   </a:t>
            </a:r>
            <a:r>
              <a:rPr lang="ru-RU" dirty="0"/>
              <a:t>в   Россию </a:t>
            </a:r>
            <a:r>
              <a:rPr lang="ru-RU" dirty="0" smtClean="0"/>
              <a:t>иностранных </a:t>
            </a:r>
            <a:r>
              <a:rPr lang="ru-RU" dirty="0"/>
              <a:t>мастеров </a:t>
            </a:r>
            <a:r>
              <a:rPr lang="ru-RU" dirty="0" smtClean="0"/>
              <a:t>и стратегическое </a:t>
            </a:r>
            <a:r>
              <a:rPr lang="ru-RU" dirty="0"/>
              <a:t>сырье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28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323528" y="188640"/>
            <a:ext cx="46805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ru-RU" u="sng" dirty="0">
                <a:solidFill>
                  <a:srgbClr val="800000"/>
                </a:solidFill>
              </a:rPr>
              <a:t>1558</a:t>
            </a:r>
            <a:r>
              <a:rPr lang="ru-RU" dirty="0"/>
              <a:t>- начало войны</a:t>
            </a:r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1563</a:t>
            </a:r>
            <a:r>
              <a:rPr lang="ru-RU" dirty="0"/>
              <a:t>- русские полки вступили в Литву</a:t>
            </a:r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1564</a:t>
            </a:r>
            <a:r>
              <a:rPr lang="ru-RU" dirty="0"/>
              <a:t>- первые поражения</a:t>
            </a:r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1566</a:t>
            </a:r>
            <a:r>
              <a:rPr lang="ru-RU" dirty="0"/>
              <a:t>- созыв Земского собора</a:t>
            </a:r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1569</a:t>
            </a:r>
            <a:r>
              <a:rPr lang="ru-RU" dirty="0"/>
              <a:t>- образование Речи </a:t>
            </a:r>
            <a:r>
              <a:rPr lang="ru-RU" dirty="0" err="1"/>
              <a:t>Посполитой</a:t>
            </a:r>
            <a:endParaRPr lang="ru-RU" dirty="0"/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1581</a:t>
            </a:r>
            <a:r>
              <a:rPr lang="ru-RU" dirty="0"/>
              <a:t>- осада Пскова</a:t>
            </a:r>
          </a:p>
          <a:p>
            <a:pPr algn="l"/>
            <a:r>
              <a:rPr lang="ru-RU" u="sng" dirty="0">
                <a:solidFill>
                  <a:srgbClr val="800000"/>
                </a:solidFill>
              </a:rPr>
              <a:t>1582</a:t>
            </a:r>
            <a:r>
              <a:rPr lang="ru-RU" dirty="0"/>
              <a:t>- Ям-Запольский мир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433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8741" y="3605704"/>
            <a:ext cx="4463319" cy="26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30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9709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211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512" y="549275"/>
            <a:ext cx="8784976" cy="2677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2400" i="1">
                <a:latin typeface="Georgia" pitchFamily="18" charset="0"/>
              </a:defRPr>
            </a:lvl1pPr>
          </a:lstStyle>
          <a:p>
            <a:r>
              <a:rPr lang="ru-RU" dirty="0"/>
              <a:t>Завоевательные походы Ивана Грозного положили начало присоединению к России соседних государств и народов, формированию ее многонациональной основы. 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>
                <a:solidFill>
                  <a:srgbClr val="800000"/>
                </a:solidFill>
              </a:rPr>
              <a:t>Ливонская война предопределила главное направление внешней политики России на долгие годы – борьбу за выход страны к Балтийскому морю.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13"/>
          <a:stretch/>
        </p:blipFill>
        <p:spPr bwMode="auto">
          <a:xfrm>
            <a:off x="420688" y="3356992"/>
            <a:ext cx="3933598" cy="27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1"/>
          <a:stretch/>
        </p:blipFill>
        <p:spPr bwMode="auto">
          <a:xfrm>
            <a:off x="4597152" y="3439249"/>
            <a:ext cx="4249688" cy="27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21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2016224" cy="57606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u="sng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 Л А 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744" y="3501008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i="1" u="sng" dirty="0">
                <a:solidFill>
                  <a:srgbClr val="800000"/>
                </a:solidFill>
                <a:latin typeface="Georgia" pitchFamily="18" charset="0"/>
              </a:rPr>
              <a:t>Начало присоединения Сибири: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744" y="4653136"/>
            <a:ext cx="7344592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3600" i="1" u="sng" dirty="0">
                <a:solidFill>
                  <a:srgbClr val="800000"/>
                </a:solidFill>
                <a:latin typeface="Georgia" pitchFamily="18" charset="0"/>
              </a:rPr>
              <a:t>Ливонская война (1558-1583)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8830" y="1628800"/>
            <a:ext cx="856895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i="1" u="sng" dirty="0">
                <a:solidFill>
                  <a:srgbClr val="800000"/>
                </a:solidFill>
                <a:latin typeface="Georgia" pitchFamily="18" charset="0"/>
              </a:rPr>
              <a:t>Присоединение Казанского и Астраханского ханств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6463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463" y="404664"/>
            <a:ext cx="409257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9476" y="620688"/>
            <a:ext cx="4434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u="sng" dirty="0">
                <a:solidFill>
                  <a:srgbClr val="002060"/>
                </a:solidFill>
                <a:latin typeface="Book Antiqua" pitchFamily="18" charset="0"/>
              </a:rPr>
              <a:t>Иван </a:t>
            </a:r>
            <a:r>
              <a:rPr lang="en-US" sz="3600" b="1" u="sng" dirty="0">
                <a:solidFill>
                  <a:srgbClr val="002060"/>
                </a:solidFill>
                <a:latin typeface="Book Antiqua" pitchFamily="18" charset="0"/>
              </a:rPr>
              <a:t>IV </a:t>
            </a:r>
            <a:r>
              <a:rPr lang="ru-RU" sz="3600" b="1" u="sng" dirty="0">
                <a:solidFill>
                  <a:srgbClr val="002060"/>
                </a:solidFill>
                <a:latin typeface="Book Antiqua" pitchFamily="18" charset="0"/>
              </a:rPr>
              <a:t>Грозный</a:t>
            </a:r>
          </a:p>
          <a:p>
            <a:pPr algn="ctr" eaLnBrk="1" hangingPunct="1"/>
            <a:r>
              <a:rPr lang="ru-RU" sz="3600" b="1" u="sng" dirty="0">
                <a:solidFill>
                  <a:srgbClr val="002060"/>
                </a:solidFill>
                <a:latin typeface="Book Antiqua" pitchFamily="18" charset="0"/>
              </a:rPr>
              <a:t>(1547-1584)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528" y="2708920"/>
            <a:ext cx="432048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i="1" dirty="0">
                <a:solidFill>
                  <a:srgbClr val="800000"/>
                </a:solidFill>
                <a:latin typeface="Georgia" pitchFamily="18" charset="0"/>
              </a:rPr>
              <a:t>Наряду с внутренними преобразованиями вел энергичную внешнюю политику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399386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851920" y="188640"/>
            <a:ext cx="5113337" cy="6119961"/>
          </a:xfrm>
          <a:prstGeom prst="verticalScroll">
            <a:avLst>
              <a:gd name="adj" fmla="val 9056"/>
            </a:avLst>
          </a:prstGeom>
          <a:solidFill>
            <a:srgbClr val="E6D9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454375" y="692696"/>
            <a:ext cx="39084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800" i="1">
                <a:solidFill>
                  <a:srgbClr val="800000"/>
                </a:solidFill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000" dirty="0"/>
              <a:t>Внешние обстоятельства жизни Московской Руси, ее упорная борьба за существование с восточными и западными соседями требовали крайнего напряжения народных сил. </a:t>
            </a:r>
          </a:p>
          <a:p>
            <a:r>
              <a:rPr lang="ru-RU" sz="2000" dirty="0"/>
              <a:t>Служилый человек обязан был нести ратную службу в течение всей жизни и «биться до смерти с ногайскими или немецкими людьми, не щадя живота».</a:t>
            </a:r>
          </a:p>
          <a:p>
            <a:endParaRPr lang="ru-RU" sz="2000" dirty="0"/>
          </a:p>
          <a:p>
            <a:r>
              <a:rPr lang="ru-RU" sz="2000" dirty="0"/>
              <a:t>Павлов- </a:t>
            </a:r>
            <a:r>
              <a:rPr lang="ru-RU" sz="2000" dirty="0" err="1"/>
              <a:t>Сильванский</a:t>
            </a:r>
            <a:r>
              <a:rPr lang="ru-RU" sz="2000" dirty="0"/>
              <a:t> Н.</a:t>
            </a:r>
          </a:p>
          <a:p>
            <a:r>
              <a:rPr lang="ru-RU" sz="2000" dirty="0"/>
              <a:t>Государевы служилые люди. </a:t>
            </a:r>
          </a:p>
          <a:p>
            <a:r>
              <a:rPr lang="ru-RU" sz="2000" dirty="0"/>
              <a:t>Соч. в 3-х т.</a:t>
            </a:r>
          </a:p>
          <a:p>
            <a:endParaRPr lang="ru-RU" sz="2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009" y="404664"/>
            <a:ext cx="39528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98510" y="833514"/>
            <a:ext cx="405746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i="1">
                <a:solidFill>
                  <a:srgbClr val="800000"/>
                </a:solidFill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Расположение ханств по среднему и нижнему течению Волги было исключительно выгодным, что давало им огромные преимущества в торговле с Востоком. Политика ханов зачастую шла вразрез с интересами России.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>
                <a:solidFill>
                  <a:schemeClr val="tx1"/>
                </a:solidFill>
              </a:rPr>
              <a:t>русские земли регулярно совершали набеги татары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830" y="188640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i="1" u="sng" dirty="0" smtClean="0">
                <a:solidFill>
                  <a:srgbClr val="800000"/>
                </a:solidFill>
                <a:latin typeface="Georgia" pitchFamily="18" charset="0"/>
              </a:rPr>
              <a:t>Присоединение Казанского и Астраханского ханств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3306" y="908720"/>
            <a:ext cx="389833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001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6064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3600" b="1" u="sng">
                <a:solidFill>
                  <a:srgbClr val="002060"/>
                </a:solidFill>
                <a:latin typeface="Book Antiqu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400" dirty="0"/>
              <a:t>Восточное направление внешней политики Ивана Грозного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331913" y="1949959"/>
            <a:ext cx="4103687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508625" y="1734059"/>
            <a:ext cx="457200" cy="457200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96245" y="1229234"/>
            <a:ext cx="4458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Казанское ханство (с 1437 г.)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74046" y="1734059"/>
            <a:ext cx="1055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Казань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11188" y="1661034"/>
            <a:ext cx="574675" cy="576262"/>
          </a:xfrm>
          <a:custGeom>
            <a:avLst/>
            <a:gdLst>
              <a:gd name="T0" fmla="*/ 287338 w 21600"/>
              <a:gd name="T1" fmla="*/ 0 h 21600"/>
              <a:gd name="T2" fmla="*/ 84153 w 21600"/>
              <a:gd name="T3" fmla="*/ 84385 h 21600"/>
              <a:gd name="T4" fmla="*/ 0 w 21600"/>
              <a:gd name="T5" fmla="*/ 288131 h 21600"/>
              <a:gd name="T6" fmla="*/ 84153 w 21600"/>
              <a:gd name="T7" fmla="*/ 491877 h 21600"/>
              <a:gd name="T8" fmla="*/ 287338 w 21600"/>
              <a:gd name="T9" fmla="*/ 576262 h 21600"/>
              <a:gd name="T10" fmla="*/ 490522 w 21600"/>
              <a:gd name="T11" fmla="*/ 491877 h 21600"/>
              <a:gd name="T12" fmla="*/ 574675 w 21600"/>
              <a:gd name="T13" fmla="*/ 288131 h 21600"/>
              <a:gd name="T14" fmla="*/ 490522 w 21600"/>
              <a:gd name="T15" fmla="*/ 8438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5727" y="1274436"/>
            <a:ext cx="1513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МОСКВА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47441" y="1638964"/>
            <a:ext cx="3175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1400" dirty="0"/>
              <a:t>1547-48, 1549-50, 1552 гг.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6732588" y="2165859"/>
            <a:ext cx="2087562" cy="646331"/>
          </a:xfrm>
          <a:prstGeom prst="borderCallout2">
            <a:avLst>
              <a:gd name="adj1" fmla="val 23685"/>
              <a:gd name="adj2" fmla="val -3648"/>
              <a:gd name="adj3" fmla="val 23685"/>
              <a:gd name="adj4" fmla="val -19241"/>
              <a:gd name="adj5" fmla="val -4278"/>
              <a:gd name="adj6" fmla="val -35968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Georgia" pitchFamily="18" charset="0"/>
              </a:rPr>
              <a:t>Взята </a:t>
            </a:r>
          </a:p>
          <a:p>
            <a:pPr algn="ctr"/>
            <a:r>
              <a:rPr lang="ru-RU" i="1" dirty="0">
                <a:latin typeface="Georgia" pitchFamily="18" charset="0"/>
              </a:rPr>
              <a:t>2 октября 1552 г.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846263" y="1975686"/>
            <a:ext cx="32400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Georgia" pitchFamily="18" charset="0"/>
              </a:rPr>
              <a:t>Татары, марийцы, чуваши, </a:t>
            </a:r>
          </a:p>
          <a:p>
            <a:pPr algn="ctr"/>
            <a:r>
              <a:rPr lang="ru-RU" sz="1400" i="1" dirty="0">
                <a:latin typeface="Georgia" pitchFamily="18" charset="0"/>
              </a:rPr>
              <a:t>мордва, удмурты, башкиры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5580063" y="2310321"/>
            <a:ext cx="144462" cy="26638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364163" y="4974146"/>
            <a:ext cx="457200" cy="457200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068572" y="5550409"/>
            <a:ext cx="5075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Астраханское ханство (с 1502 г.)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742285" y="5045584"/>
            <a:ext cx="1547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Астрахань</a:t>
            </a:r>
          </a:p>
        </p:txBody>
      </p:sp>
      <p:sp>
        <p:nvSpPr>
          <p:cNvPr id="16" name="AutoShape 19"/>
          <p:cNvSpPr>
            <a:spLocks/>
          </p:cNvSpPr>
          <p:nvPr/>
        </p:nvSpPr>
        <p:spPr bwMode="auto">
          <a:xfrm flipH="1">
            <a:off x="6585935" y="3861048"/>
            <a:ext cx="2301875" cy="923330"/>
          </a:xfrm>
          <a:prstGeom prst="borderCallout2">
            <a:avLst>
              <a:gd name="adj1" fmla="val 16398"/>
              <a:gd name="adj2" fmla="val 103648"/>
              <a:gd name="adj3" fmla="val 16398"/>
              <a:gd name="adj4" fmla="val 103648"/>
              <a:gd name="adj5" fmla="val 133940"/>
              <a:gd name="adj6" fmla="val 135361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Georgia" pitchFamily="18" charset="0"/>
              </a:rPr>
              <a:t>Взята </a:t>
            </a:r>
          </a:p>
          <a:p>
            <a:pPr algn="ctr"/>
            <a:r>
              <a:rPr lang="ru-RU" i="1" dirty="0">
                <a:latin typeface="Georgia" pitchFamily="18" charset="0"/>
              </a:rPr>
              <a:t>2 июня 1554 г. </a:t>
            </a:r>
          </a:p>
          <a:p>
            <a:pPr algn="ctr"/>
            <a:r>
              <a:rPr lang="ru-RU" i="1" dirty="0">
                <a:latin typeface="Georgia" pitchFamily="18" charset="0"/>
              </a:rPr>
              <a:t>и в 1556 г.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83738" y="6013716"/>
            <a:ext cx="4169599" cy="400110"/>
          </a:xfrm>
          <a:prstGeom prst="rect">
            <a:avLst/>
          </a:prstGeom>
          <a:solidFill>
            <a:srgbClr val="DFDDC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000" dirty="0"/>
              <a:t>Крымское ханство (с 1443 г.)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88947" y="5659734"/>
            <a:ext cx="637498" cy="457200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61339" y="5381131"/>
            <a:ext cx="1627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0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Бахчисарай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827088" y="2453196"/>
            <a:ext cx="0" cy="3097213"/>
          </a:xfrm>
          <a:prstGeom prst="line">
            <a:avLst/>
          </a:prstGeom>
          <a:noFill/>
          <a:ln w="57150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34925" y="3029459"/>
            <a:ext cx="3313113" cy="720725"/>
          </a:xfrm>
          <a:custGeom>
            <a:avLst/>
            <a:gdLst>
              <a:gd name="T0" fmla="*/ 0 w 2087"/>
              <a:gd name="T1" fmla="*/ 60 h 257"/>
              <a:gd name="T2" fmla="*/ 136 w 2087"/>
              <a:gd name="T3" fmla="*/ 151 h 257"/>
              <a:gd name="T4" fmla="*/ 454 w 2087"/>
              <a:gd name="T5" fmla="*/ 242 h 257"/>
              <a:gd name="T6" fmla="*/ 681 w 2087"/>
              <a:gd name="T7" fmla="*/ 242 h 257"/>
              <a:gd name="T8" fmla="*/ 1089 w 2087"/>
              <a:gd name="T9" fmla="*/ 242 h 257"/>
              <a:gd name="T10" fmla="*/ 1316 w 2087"/>
              <a:gd name="T11" fmla="*/ 151 h 257"/>
              <a:gd name="T12" fmla="*/ 1588 w 2087"/>
              <a:gd name="T13" fmla="*/ 106 h 257"/>
              <a:gd name="T14" fmla="*/ 1815 w 2087"/>
              <a:gd name="T15" fmla="*/ 15 h 257"/>
              <a:gd name="T16" fmla="*/ 2087 w 2087"/>
              <a:gd name="T17" fmla="*/ 15 h 2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7"/>
              <a:gd name="T28" fmla="*/ 0 h 257"/>
              <a:gd name="T29" fmla="*/ 2087 w 2087"/>
              <a:gd name="T30" fmla="*/ 257 h 2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7" h="257">
                <a:moveTo>
                  <a:pt x="0" y="60"/>
                </a:moveTo>
                <a:cubicBezTo>
                  <a:pt x="30" y="90"/>
                  <a:pt x="60" y="121"/>
                  <a:pt x="136" y="151"/>
                </a:cubicBezTo>
                <a:cubicBezTo>
                  <a:pt x="212" y="181"/>
                  <a:pt x="363" y="227"/>
                  <a:pt x="454" y="242"/>
                </a:cubicBezTo>
                <a:cubicBezTo>
                  <a:pt x="545" y="257"/>
                  <a:pt x="575" y="242"/>
                  <a:pt x="681" y="242"/>
                </a:cubicBezTo>
                <a:cubicBezTo>
                  <a:pt x="787" y="242"/>
                  <a:pt x="983" y="257"/>
                  <a:pt x="1089" y="242"/>
                </a:cubicBezTo>
                <a:cubicBezTo>
                  <a:pt x="1195" y="227"/>
                  <a:pt x="1233" y="174"/>
                  <a:pt x="1316" y="151"/>
                </a:cubicBezTo>
                <a:cubicBezTo>
                  <a:pt x="1399" y="128"/>
                  <a:pt x="1505" y="129"/>
                  <a:pt x="1588" y="106"/>
                </a:cubicBezTo>
                <a:cubicBezTo>
                  <a:pt x="1671" y="83"/>
                  <a:pt x="1732" y="30"/>
                  <a:pt x="1815" y="15"/>
                </a:cubicBezTo>
                <a:cubicBezTo>
                  <a:pt x="1898" y="0"/>
                  <a:pt x="1992" y="7"/>
                  <a:pt x="2087" y="15"/>
                </a:cubicBezTo>
              </a:path>
            </a:pathLst>
          </a:custGeom>
          <a:noFill/>
          <a:ln w="76200" cap="flat" cmpd="sng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-31902" y="3005360"/>
            <a:ext cx="2624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sz="2000" dirty="0"/>
              <a:t>Засечные черты</a:t>
            </a: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657679" y="3750184"/>
            <a:ext cx="360363" cy="1871662"/>
          </a:xfrm>
          <a:custGeom>
            <a:avLst/>
            <a:gdLst>
              <a:gd name="T0" fmla="*/ 38 w 317"/>
              <a:gd name="T1" fmla="*/ 1232 h 1232"/>
              <a:gd name="T2" fmla="*/ 38 w 317"/>
              <a:gd name="T3" fmla="*/ 960 h 1232"/>
              <a:gd name="T4" fmla="*/ 38 w 317"/>
              <a:gd name="T5" fmla="*/ 144 h 1232"/>
              <a:gd name="T6" fmla="*/ 265 w 317"/>
              <a:gd name="T7" fmla="*/ 98 h 1232"/>
              <a:gd name="T8" fmla="*/ 310 w 317"/>
              <a:gd name="T9" fmla="*/ 189 h 1232"/>
              <a:gd name="T10" fmla="*/ 310 w 317"/>
              <a:gd name="T11" fmla="*/ 325 h 1232"/>
              <a:gd name="T12" fmla="*/ 310 w 317"/>
              <a:gd name="T13" fmla="*/ 506 h 1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1232"/>
              <a:gd name="T23" fmla="*/ 317 w 317"/>
              <a:gd name="T24" fmla="*/ 1232 h 12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1232">
                <a:moveTo>
                  <a:pt x="38" y="1232"/>
                </a:moveTo>
                <a:cubicBezTo>
                  <a:pt x="38" y="1186"/>
                  <a:pt x="38" y="1141"/>
                  <a:pt x="38" y="960"/>
                </a:cubicBezTo>
                <a:cubicBezTo>
                  <a:pt x="38" y="779"/>
                  <a:pt x="0" y="288"/>
                  <a:pt x="38" y="144"/>
                </a:cubicBezTo>
                <a:cubicBezTo>
                  <a:pt x="76" y="0"/>
                  <a:pt x="220" y="91"/>
                  <a:pt x="265" y="98"/>
                </a:cubicBezTo>
                <a:cubicBezTo>
                  <a:pt x="310" y="105"/>
                  <a:pt x="303" y="151"/>
                  <a:pt x="310" y="189"/>
                </a:cubicBezTo>
                <a:cubicBezTo>
                  <a:pt x="317" y="227"/>
                  <a:pt x="310" y="272"/>
                  <a:pt x="310" y="325"/>
                </a:cubicBezTo>
                <a:cubicBezTo>
                  <a:pt x="310" y="378"/>
                  <a:pt x="310" y="468"/>
                  <a:pt x="310" y="50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4" name="Picture 28" descr="9N0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8538" y="3461259"/>
            <a:ext cx="28178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72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 animBg="1"/>
      <p:bldP spid="12" grpId="0" animBg="1"/>
      <p:bldP spid="16" grpId="0" animBg="1"/>
      <p:bldP spid="20" grpId="0" animBg="1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7" descr="Map1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3284984"/>
            <a:ext cx="2808312" cy="2448272"/>
          </a:xfrm>
          <a:prstGeom prst="ellipse">
            <a:avLst/>
          </a:prstGeom>
          <a:noFill/>
          <a:ln w="117475" cmpd="thinThick">
            <a:solidFill>
              <a:srgbClr val="6600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4221088"/>
            <a:ext cx="2808312" cy="2448272"/>
          </a:xfrm>
          <a:prstGeom prst="ellipse">
            <a:avLst/>
          </a:prstGeom>
          <a:noFill/>
          <a:ln w="117475" cmpd="thinThick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3717032"/>
            <a:ext cx="2808312" cy="2448272"/>
          </a:xfrm>
          <a:prstGeom prst="ellipse">
            <a:avLst/>
          </a:prstGeom>
          <a:noFill/>
          <a:ln w="117475" cmpd="thinThick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4442" y="3284984"/>
            <a:ext cx="2808312" cy="2448272"/>
          </a:xfrm>
          <a:prstGeom prst="ellipse">
            <a:avLst/>
          </a:prstGeom>
          <a:solidFill>
            <a:srgbClr val="92D050"/>
          </a:solidFill>
          <a:ln w="117475" cmpd="thinThick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1552 г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Присоединение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Казанского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ханства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47864" y="4221088"/>
            <a:ext cx="2808312" cy="2448272"/>
          </a:xfrm>
          <a:prstGeom prst="ellipse">
            <a:avLst/>
          </a:prstGeom>
          <a:solidFill>
            <a:srgbClr val="92D050"/>
          </a:solidFill>
          <a:ln w="117475" cmpd="thinThick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1556 г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Присоединение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Астраханского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ханства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Meda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2138" y="857250"/>
            <a:ext cx="815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53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68313" y="3141663"/>
            <a:ext cx="8228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2138" y="496888"/>
            <a:ext cx="1836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     </a:t>
            </a:r>
            <a:r>
              <a:rPr lang="ru-RU" b="1" dirty="0"/>
              <a:t>ДОКУМЕНТ</a:t>
            </a:r>
          </a:p>
          <a:p>
            <a:pPr eaLnBrk="1" hangingPunct="1"/>
            <a:endParaRPr lang="ru-RU" b="1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16" t="7875" r="7716" b="7875"/>
          <a:stretch>
            <a:fillRect/>
          </a:stretch>
        </p:blipFill>
        <p:spPr bwMode="auto">
          <a:xfrm>
            <a:off x="373063" y="384175"/>
            <a:ext cx="547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395288" y="908050"/>
            <a:ext cx="82089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98148" y="908050"/>
            <a:ext cx="8208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Н.М. КАРАМЗИН О ВЗЯТИИ КАЗАНИ</a:t>
            </a:r>
          </a:p>
          <a:p>
            <a:endParaRPr lang="ru-RU" dirty="0"/>
          </a:p>
          <a:p>
            <a:r>
              <a:rPr lang="ru-RU" dirty="0"/>
              <a:t>Приступая к описанию достопамятной осады казанской, заметим, что она, вместе с Мамаевой битвою, до самых наших времен живет в памяти народа как славный подвиг древности, известный всем россиянам… два обстоятельства дали ее сию чрезвычайную знаменитость: она была первым нашим правильным опытом в искусстве брать укрепленные места, и защитники ее показали мужество удивительное, редкое, отчаяние истинно великодушное, так что победу купили мы весьма дорогою ценою.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Meda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92138" y="857250"/>
            <a:ext cx="815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53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68313" y="3141663"/>
            <a:ext cx="8228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16" t="7875" r="7716" b="7875"/>
          <a:stretch>
            <a:fillRect/>
          </a:stretch>
        </p:blipFill>
        <p:spPr bwMode="auto">
          <a:xfrm>
            <a:off x="373063" y="384175"/>
            <a:ext cx="5476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395288" y="908050"/>
            <a:ext cx="8208962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95288" y="1125538"/>
            <a:ext cx="82089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2400" i="1">
                <a:latin typeface="Georgia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Взятие ханств сделало Волгу «русской рекой», а это способствовало развитию разносторонних связей с государствами и народами Востока. В состав Российского государства вошли многие народы, населявшие территорию Поволжья. </a:t>
            </a:r>
            <a:endParaRPr lang="ru-RU" dirty="0" smtClean="0"/>
          </a:p>
          <a:p>
            <a:r>
              <a:rPr lang="ru-RU" dirty="0" smtClean="0"/>
              <a:t>Теперь </a:t>
            </a:r>
            <a:r>
              <a:rPr lang="ru-RU" dirty="0"/>
              <a:t>их историческая судьба оказалась тесно связана с Россией. </a:t>
            </a:r>
            <a:endParaRPr lang="ru-RU" dirty="0" smtClean="0"/>
          </a:p>
          <a:p>
            <a:r>
              <a:rPr lang="ru-RU" u="sng" dirty="0" smtClean="0">
                <a:solidFill>
                  <a:srgbClr val="800000"/>
                </a:solidFill>
              </a:rPr>
              <a:t>Российское </a:t>
            </a:r>
            <a:r>
              <a:rPr lang="ru-RU" u="sng" dirty="0">
                <a:solidFill>
                  <a:srgbClr val="800000"/>
                </a:solidFill>
              </a:rPr>
              <a:t>государство становилось все более многонациональным.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746323"/>
            <a:ext cx="2736303" cy="19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7824" y="4759930"/>
            <a:ext cx="2736304" cy="192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54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701</Words>
  <Application>Microsoft Office PowerPoint</Application>
  <PresentationFormat>Экран (4:3)</PresentationFormat>
  <Paragraphs>101</Paragraphs>
  <Slides>18</Slides>
  <Notes>18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Покорение Западной Сибири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Celeron2400</dc:creator>
  <cp:lastModifiedBy>Элина</cp:lastModifiedBy>
  <cp:revision>125</cp:revision>
  <dcterms:created xsi:type="dcterms:W3CDTF">2006-03-11T09:31:31Z</dcterms:created>
  <dcterms:modified xsi:type="dcterms:W3CDTF">2015-09-24T14:40:15Z</dcterms:modified>
</cp:coreProperties>
</file>